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0" r:id="rId5"/>
    <p:sldId id="259" r:id="rId6"/>
    <p:sldId id="258" r:id="rId7"/>
    <p:sldId id="262" r:id="rId8"/>
    <p:sldId id="265" r:id="rId9"/>
    <p:sldId id="264"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3568" y="260648"/>
            <a:ext cx="7772400" cy="1829761"/>
          </a:xfrm>
        </p:spPr>
        <p:txBody>
          <a:bodyPr vert="horz" anchor="b">
            <a:normAutofit/>
            <a:scene3d>
              <a:camera prst="orthographicFront"/>
              <a:lightRig rig="soft" dir="t"/>
            </a:scene3d>
            <a:sp3d prstMaterial="softEdge">
              <a:bevelT w="25400" h="25400"/>
            </a:sp3d>
          </a:bodyPr>
          <a:lstStyle>
            <a:lvl1pPr algn="ctr">
              <a:defRPr sz="4800" b="1">
                <a:solidFill>
                  <a:schemeClr val="tx2"/>
                </a:solidFill>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3E00DBC-B51D-4469-9115-79A528FA4FDE}" type="datetimeFigureOut">
              <a:rPr lang="en-CA" smtClean="0"/>
              <a:pPr/>
              <a:t>2015-01-27</a:t>
            </a:fld>
            <a:endParaRPr lang="en-C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C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5478565-83EA-4C84-82D1-6B27BDC9AE35}" type="slidenum">
              <a:rPr lang="en-CA" smtClean="0"/>
              <a:pPr/>
              <a:t>‹#›</a:t>
            </a:fld>
            <a:endParaRPr lang="en-CA"/>
          </a:p>
        </p:txBody>
      </p:sp>
      <p:sp>
        <p:nvSpPr>
          <p:cNvPr id="17" name="Subtitle 16"/>
          <p:cNvSpPr>
            <a:spLocks noGrp="1"/>
          </p:cNvSpPr>
          <p:nvPr>
            <p:ph type="subTitle" idx="1"/>
          </p:nvPr>
        </p:nvSpPr>
        <p:spPr>
          <a:xfrm>
            <a:off x="539552" y="5517232"/>
            <a:ext cx="7772400" cy="1199704"/>
          </a:xfrm>
        </p:spPr>
        <p:txBody>
          <a:bodyPr lIns="45720" rIns="45720"/>
          <a:lstStyle>
            <a:lvl1pPr marL="0" marR="64008" indent="0" algn="l">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3E00DBC-B51D-4469-9115-79A528FA4FDE}" type="datetimeFigureOut">
              <a:rPr lang="en-CA" smtClean="0"/>
              <a:pPr/>
              <a:t>2015-01-27</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95478565-83EA-4C84-82D1-6B27BDC9AE35}"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3E00DBC-B51D-4469-9115-79A528FA4FDE}" type="datetimeFigureOut">
              <a:rPr lang="en-CA" smtClean="0"/>
              <a:pPr/>
              <a:t>2015-01-27</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95478565-83EA-4C84-82D1-6B27BDC9AE35}"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3E00DBC-B51D-4469-9115-79A528FA4FDE}" type="datetimeFigureOut">
              <a:rPr lang="en-CA" smtClean="0"/>
              <a:pPr/>
              <a:t>2015-01-27</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95478565-83EA-4C84-82D1-6B27BDC9AE35}" type="slidenum">
              <a:rPr lang="en-CA" smtClean="0"/>
              <a:pPr/>
              <a:t>‹#›</a:t>
            </a:fld>
            <a:endParaRPr lang="en-CA"/>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3E00DBC-B51D-4469-9115-79A528FA4FDE}" type="datetimeFigureOut">
              <a:rPr lang="en-CA" smtClean="0"/>
              <a:pPr/>
              <a:t>2015-01-27</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95478565-83EA-4C84-82D1-6B27BDC9AE35}" type="slidenum">
              <a:rPr lang="en-CA" smtClean="0"/>
              <a:pPr/>
              <a:t>‹#›</a:t>
            </a:fld>
            <a:endParaRPr lang="en-C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3E00DBC-B51D-4469-9115-79A528FA4FDE}" type="datetimeFigureOut">
              <a:rPr lang="en-CA" smtClean="0"/>
              <a:pPr/>
              <a:t>2015-01-27</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95478565-83EA-4C84-82D1-6B27BDC9AE35}" type="slidenum">
              <a:rPr lang="en-CA" smtClean="0"/>
              <a:pPr/>
              <a:t>‹#›</a:t>
            </a:fld>
            <a:endParaRPr lang="en-CA"/>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3E00DBC-B51D-4469-9115-79A528FA4FDE}" type="datetimeFigureOut">
              <a:rPr lang="en-CA" smtClean="0"/>
              <a:pPr/>
              <a:t>2015-01-27</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95478565-83EA-4C84-82D1-6B27BDC9AE35}"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3E00DBC-B51D-4469-9115-79A528FA4FDE}" type="datetimeFigureOut">
              <a:rPr lang="en-CA" smtClean="0"/>
              <a:pPr/>
              <a:t>2015-01-27</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95478565-83EA-4C84-82D1-6B27BDC9AE35}" type="slidenum">
              <a:rPr lang="en-CA" smtClean="0"/>
              <a:pPr/>
              <a:t>‹#›</a:t>
            </a:fld>
            <a:endParaRPr lang="en-CA"/>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3E00DBC-B51D-4469-9115-79A528FA4FDE}" type="datetimeFigureOut">
              <a:rPr lang="en-CA" smtClean="0"/>
              <a:pPr/>
              <a:t>2015-01-27</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95478565-83EA-4C84-82D1-6B27BDC9AE35}"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3E00DBC-B51D-4469-9115-79A528FA4FDE}" type="datetimeFigureOut">
              <a:rPr lang="en-CA" smtClean="0"/>
              <a:pPr/>
              <a:t>2015-01-27</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95478565-83EA-4C84-82D1-6B27BDC9AE35}"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3E00DBC-B51D-4469-9115-79A528FA4FDE}" type="datetimeFigureOut">
              <a:rPr lang="en-CA" smtClean="0"/>
              <a:pPr/>
              <a:t>2015-01-27</a:t>
            </a:fld>
            <a:endParaRPr lang="en-C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C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5478565-83EA-4C84-82D1-6B27BDC9AE35}" type="slidenum">
              <a:rPr lang="en-CA" smtClean="0"/>
              <a:pPr/>
              <a:t>‹#›</a:t>
            </a:fld>
            <a:endParaRPr lang="en-C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3E00DBC-B51D-4469-9115-79A528FA4FDE}" type="datetimeFigureOut">
              <a:rPr lang="en-CA" smtClean="0"/>
              <a:pPr/>
              <a:t>2015-01-27</a:t>
            </a:fld>
            <a:endParaRPr lang="en-C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C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5478565-83EA-4C84-82D1-6B27BDC9AE35}"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channel/UCvynvmsn_NTlS9lc8cH-OFw"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sz="5000" dirty="0" smtClean="0"/>
              <a:t>Summarizing Journal Articles</a:t>
            </a:r>
            <a:endParaRPr lang="en-CA" sz="5000" dirty="0"/>
          </a:p>
        </p:txBody>
      </p:sp>
      <p:sp>
        <p:nvSpPr>
          <p:cNvPr id="3" name="Subtitle 2"/>
          <p:cNvSpPr>
            <a:spLocks noGrp="1"/>
          </p:cNvSpPr>
          <p:nvPr>
            <p:ph type="subTitle" idx="1"/>
          </p:nvPr>
        </p:nvSpPr>
        <p:spPr>
          <a:xfrm>
            <a:off x="539552" y="5685680"/>
            <a:ext cx="7772400" cy="1199704"/>
          </a:xfrm>
        </p:spPr>
        <p:txBody>
          <a:bodyPr/>
          <a:lstStyle/>
          <a:p>
            <a:pPr marL="365125" marR="0" indent="-255588">
              <a:lnSpc>
                <a:spcPct val="80000"/>
              </a:lnSpc>
              <a:buFont typeface="Wingdings 3" pitchFamily="18" charset="2"/>
              <a:buChar char=""/>
              <a:defRPr/>
            </a:pPr>
            <a:r>
              <a:rPr lang="en-CA" sz="1700" dirty="0" smtClean="0"/>
              <a:t>Visit our </a:t>
            </a:r>
            <a:r>
              <a:rPr lang="en-CA" sz="1700" dirty="0" smtClean="0">
                <a:hlinkClick r:id="rId2"/>
              </a:rPr>
              <a:t>YouTube</a:t>
            </a:r>
            <a:r>
              <a:rPr lang="en-CA" sz="1700" dirty="0" smtClean="0"/>
              <a:t> Channel</a:t>
            </a:r>
          </a:p>
          <a:p>
            <a:pPr marL="365125" marR="0" indent="-255588">
              <a:lnSpc>
                <a:spcPct val="80000"/>
              </a:lnSpc>
              <a:buFont typeface="Wingdings 3" pitchFamily="18" charset="2"/>
              <a:buChar char=""/>
              <a:defRPr/>
            </a:pPr>
            <a:r>
              <a:rPr lang="en-CA" sz="1700" dirty="0" smtClean="0"/>
              <a:t>Student and Instructor Resources Website (inset hyperlink here)</a:t>
            </a:r>
          </a:p>
          <a:p>
            <a:endParaRPr lang="en-CA" dirty="0"/>
          </a:p>
        </p:txBody>
      </p:sp>
      <p:pic>
        <p:nvPicPr>
          <p:cNvPr id="1026" name="Picture 2"/>
          <p:cNvPicPr>
            <a:picLocks noChangeAspect="1" noChangeArrowheads="1"/>
          </p:cNvPicPr>
          <p:nvPr/>
        </p:nvPicPr>
        <p:blipFill>
          <a:blip r:embed="rId3" cstate="print"/>
          <a:srcRect t="2157"/>
          <a:stretch>
            <a:fillRect/>
          </a:stretch>
        </p:blipFill>
        <p:spPr bwMode="auto">
          <a:xfrm>
            <a:off x="2051720" y="2204864"/>
            <a:ext cx="4762475" cy="3266319"/>
          </a:xfrm>
          <a:prstGeom prst="roundRect">
            <a:avLst/>
          </a:prstGeom>
          <a:noFill/>
          <a:ln w="9525">
            <a:solidFill>
              <a:schemeClr val="tx1"/>
            </a:solidFill>
            <a:miter lim="800000"/>
            <a:headEnd/>
            <a:tailEnd/>
          </a:ln>
        </p:spPr>
      </p:pic>
      <p:sp>
        <p:nvSpPr>
          <p:cNvPr id="4" name="Rectangle 2"/>
          <p:cNvSpPr>
            <a:spLocks noChangeArrowheads="1"/>
          </p:cNvSpPr>
          <p:nvPr/>
        </p:nvSpPr>
        <p:spPr bwMode="auto">
          <a:xfrm>
            <a:off x="179512" y="600136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pic>
        <p:nvPicPr>
          <p:cNvPr id="204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6419676"/>
            <a:ext cx="1116013" cy="393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403648" y="659735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Science Writing Resources for Learning </a:t>
            </a:r>
            <a:endParaRPr kumimoji="0" lang="en-CA"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scwrl.ubc.ca</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927373"/>
            <a:ext cx="8640960" cy="4525963"/>
          </a:xfrm>
        </p:spPr>
        <p:txBody>
          <a:bodyPr/>
          <a:lstStyle/>
          <a:p>
            <a:pPr algn="just">
              <a:spcBef>
                <a:spcPct val="50000"/>
              </a:spcBef>
              <a:buFontTx/>
              <a:buChar char="•"/>
            </a:pPr>
            <a:r>
              <a:rPr lang="en-GB" dirty="0" smtClean="0"/>
              <a:t> Use the constructive feedback you received from 	your partner to improve the quality of your summary </a:t>
            </a:r>
          </a:p>
          <a:p>
            <a:pPr algn="just">
              <a:spcBef>
                <a:spcPct val="50000"/>
              </a:spcBef>
              <a:buFontTx/>
              <a:buChar char="•"/>
            </a:pPr>
            <a:r>
              <a:rPr lang="en-US" dirty="0" smtClean="0"/>
              <a:t> If you run out of time, do not worry; there is a similar 	activity in the post-class assignment</a:t>
            </a:r>
            <a:endParaRPr lang="en-CA" dirty="0"/>
          </a:p>
        </p:txBody>
      </p:sp>
      <p:sp>
        <p:nvSpPr>
          <p:cNvPr id="3" name="Title 2"/>
          <p:cNvSpPr>
            <a:spLocks noGrp="1"/>
          </p:cNvSpPr>
          <p:nvPr>
            <p:ph type="title"/>
          </p:nvPr>
        </p:nvSpPr>
        <p:spPr>
          <a:xfrm>
            <a:off x="457200" y="701824"/>
            <a:ext cx="8229600" cy="1143000"/>
          </a:xfrm>
        </p:spPr>
        <p:txBody>
          <a:bodyPr>
            <a:normAutofit fontScale="90000"/>
          </a:bodyPr>
          <a:lstStyle/>
          <a:p>
            <a:r>
              <a:rPr lang="en-GB" sz="4400" u="sng" dirty="0" smtClean="0"/>
              <a:t>Activity 4 </a:t>
            </a:r>
            <a:br>
              <a:rPr lang="en-GB" sz="4400" u="sng" dirty="0" smtClean="0"/>
            </a:br>
            <a:r>
              <a:rPr lang="en-GB" sz="4400" u="sng" dirty="0" smtClean="0"/>
              <a:t>(work alone, </a:t>
            </a:r>
            <a:r>
              <a:rPr lang="en-GB" sz="4400" u="sng" dirty="0" smtClean="0">
                <a:solidFill>
                  <a:srgbClr val="FF0000"/>
                </a:solidFill>
              </a:rPr>
              <a:t>10 minutes</a:t>
            </a:r>
            <a:r>
              <a:rPr lang="en-GB" sz="4400" u="sng" dirty="0" smtClean="0"/>
              <a:t>)</a:t>
            </a:r>
            <a:r>
              <a:rPr lang="en-US" sz="4400" u="sng" dirty="0" smtClean="0"/>
              <a:t/>
            </a:r>
            <a:br>
              <a:rPr lang="en-US" sz="4400" u="sng" dirty="0" smtClean="0"/>
            </a:br>
            <a:endParaRPr lang="en-CA" dirty="0"/>
          </a:p>
        </p:txBody>
      </p:sp>
      <p:pic>
        <p:nvPicPr>
          <p:cNvPr id="1027" name="Picture 3"/>
          <p:cNvPicPr>
            <a:picLocks noChangeAspect="1" noChangeArrowheads="1"/>
          </p:cNvPicPr>
          <p:nvPr/>
        </p:nvPicPr>
        <p:blipFill>
          <a:blip r:embed="rId2" cstate="print"/>
          <a:srcRect/>
          <a:stretch>
            <a:fillRect/>
          </a:stretch>
        </p:blipFill>
        <p:spPr bwMode="auto">
          <a:xfrm>
            <a:off x="2267745" y="4335132"/>
            <a:ext cx="4464495" cy="2334228"/>
          </a:xfrm>
          <a:prstGeom prst="roundRect">
            <a:avLst/>
          </a:prstGeom>
          <a:noFill/>
          <a:ln w="9525">
            <a:solidFill>
              <a:schemeClr val="tx1"/>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625344"/>
            <a:ext cx="8352928" cy="5188032"/>
          </a:xfrm>
        </p:spPr>
        <p:txBody>
          <a:bodyPr>
            <a:normAutofit fontScale="77500" lnSpcReduction="20000"/>
          </a:bodyPr>
          <a:lstStyle/>
          <a:p>
            <a:pPr marL="609600" indent="-609600">
              <a:spcBef>
                <a:spcPct val="20000"/>
              </a:spcBef>
              <a:buFontTx/>
              <a:buAutoNum type="arabicPeriod"/>
            </a:pPr>
            <a:r>
              <a:rPr lang="en-US" sz="2800" dirty="0" smtClean="0"/>
              <a:t>Consider which information is </a:t>
            </a:r>
            <a:br>
              <a:rPr lang="en-US" sz="2800" dirty="0" smtClean="0"/>
            </a:br>
            <a:r>
              <a:rPr lang="en-US" sz="2800" dirty="0" smtClean="0"/>
              <a:t>important/vital when summarizing </a:t>
            </a:r>
            <a:br>
              <a:rPr lang="en-US" sz="2800" dirty="0" smtClean="0"/>
            </a:br>
            <a:r>
              <a:rPr lang="en-US" sz="2800" dirty="0" smtClean="0"/>
              <a:t>scientific information</a:t>
            </a:r>
          </a:p>
          <a:p>
            <a:pPr marL="609600" indent="-609600">
              <a:spcBef>
                <a:spcPct val="20000"/>
              </a:spcBef>
              <a:buFontTx/>
              <a:buAutoNum type="arabicPeriod"/>
            </a:pPr>
            <a:endParaRPr lang="en-US" sz="2800" dirty="0" smtClean="0"/>
          </a:p>
          <a:p>
            <a:pPr marL="609600" indent="-609600">
              <a:spcBef>
                <a:spcPct val="20000"/>
              </a:spcBef>
              <a:buFontTx/>
              <a:buAutoNum type="arabicPeriod"/>
            </a:pPr>
            <a:r>
              <a:rPr lang="en-US" sz="2800" dirty="0" smtClean="0"/>
              <a:t>Verbally summarize your Science Outreach (SO) paper to someone who hasn</a:t>
            </a:r>
            <a:r>
              <a:rPr lang="en-US" altLang="en-US" sz="2800" dirty="0" smtClean="0"/>
              <a:t>’</a:t>
            </a:r>
            <a:r>
              <a:rPr lang="en-US" sz="2800" dirty="0" smtClean="0"/>
              <a:t>t read it</a:t>
            </a:r>
          </a:p>
          <a:p>
            <a:pPr marL="609600" indent="-609600">
              <a:spcBef>
                <a:spcPct val="20000"/>
              </a:spcBef>
              <a:buFontTx/>
              <a:buAutoNum type="arabicPeriod"/>
            </a:pPr>
            <a:endParaRPr lang="en-US" sz="2800" dirty="0" smtClean="0"/>
          </a:p>
          <a:p>
            <a:pPr marL="609600" indent="-609600">
              <a:spcBef>
                <a:spcPct val="20000"/>
              </a:spcBef>
              <a:buFontTx/>
              <a:buAutoNum type="arabicPeriod"/>
            </a:pPr>
            <a:r>
              <a:rPr lang="en-US" sz="2800" dirty="0" smtClean="0"/>
              <a:t>Verbally justify which information is important/vital in your SO paper (and needs to be summarized)</a:t>
            </a:r>
            <a:br>
              <a:rPr lang="en-US" sz="2800" dirty="0" smtClean="0"/>
            </a:br>
            <a:endParaRPr lang="en-US" sz="2800" dirty="0" smtClean="0"/>
          </a:p>
          <a:p>
            <a:pPr marL="609600" indent="-609600">
              <a:spcBef>
                <a:spcPct val="20000"/>
              </a:spcBef>
              <a:buFontTx/>
              <a:buAutoNum type="arabicPeriod"/>
            </a:pPr>
            <a:r>
              <a:rPr lang="en-US" sz="2800" dirty="0" smtClean="0"/>
              <a:t>Provide constructive feedback on someone else</a:t>
            </a:r>
            <a:r>
              <a:rPr lang="en-US" altLang="en-US" sz="2800" dirty="0" smtClean="0"/>
              <a:t>’</a:t>
            </a:r>
            <a:r>
              <a:rPr lang="en-US" sz="2800" dirty="0" smtClean="0"/>
              <a:t>s SO paper summary</a:t>
            </a:r>
          </a:p>
          <a:p>
            <a:pPr marL="609600" indent="-609600">
              <a:spcBef>
                <a:spcPct val="20000"/>
              </a:spcBef>
              <a:buFontTx/>
              <a:buAutoNum type="arabicPeriod"/>
            </a:pPr>
            <a:endParaRPr lang="en-US" sz="2800" dirty="0" smtClean="0"/>
          </a:p>
          <a:p>
            <a:pPr marL="609600" indent="-609600">
              <a:spcBef>
                <a:spcPct val="20000"/>
              </a:spcBef>
              <a:buFontTx/>
              <a:buAutoNum type="arabicPeriod"/>
            </a:pPr>
            <a:r>
              <a:rPr lang="en-US" sz="2800" dirty="0" smtClean="0"/>
              <a:t>Work on improving your own SO paper summary  based on peer feedback</a:t>
            </a:r>
          </a:p>
          <a:p>
            <a:endParaRPr lang="en-CA" dirty="0"/>
          </a:p>
        </p:txBody>
      </p:sp>
      <p:sp>
        <p:nvSpPr>
          <p:cNvPr id="3" name="Title 2"/>
          <p:cNvSpPr>
            <a:spLocks noGrp="1"/>
          </p:cNvSpPr>
          <p:nvPr>
            <p:ph type="title"/>
          </p:nvPr>
        </p:nvSpPr>
        <p:spPr>
          <a:xfrm>
            <a:off x="457200" y="413792"/>
            <a:ext cx="8229600" cy="1143000"/>
          </a:xfrm>
        </p:spPr>
        <p:txBody>
          <a:bodyPr>
            <a:normAutofit/>
          </a:bodyPr>
          <a:lstStyle/>
          <a:p>
            <a:pPr algn="l"/>
            <a:r>
              <a:rPr lang="en-US" sz="4400" dirty="0" smtClean="0"/>
              <a:t>   </a:t>
            </a:r>
            <a:r>
              <a:rPr lang="en-US" sz="4400" u="sng" dirty="0" smtClean="0"/>
              <a:t>Learning Objectives</a:t>
            </a:r>
            <a:endParaRPr lang="en-CA" dirty="0"/>
          </a:p>
        </p:txBody>
      </p:sp>
      <p:pic>
        <p:nvPicPr>
          <p:cNvPr id="2051" name="Picture 3"/>
          <p:cNvPicPr>
            <a:picLocks noChangeAspect="1" noChangeArrowheads="1"/>
          </p:cNvPicPr>
          <p:nvPr/>
        </p:nvPicPr>
        <p:blipFill>
          <a:blip r:embed="rId2" cstate="print"/>
          <a:srcRect t="5102"/>
          <a:stretch>
            <a:fillRect/>
          </a:stretch>
        </p:blipFill>
        <p:spPr bwMode="auto">
          <a:xfrm>
            <a:off x="6804248" y="476672"/>
            <a:ext cx="1584176" cy="2113207"/>
          </a:xfrm>
          <a:prstGeom prst="roundRect">
            <a:avLst/>
          </a:prstGeom>
          <a:noFill/>
          <a:ln w="9525">
            <a:solidFill>
              <a:schemeClr val="tx1"/>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772816"/>
            <a:ext cx="8712968" cy="5085184"/>
          </a:xfrm>
        </p:spPr>
        <p:txBody>
          <a:bodyPr>
            <a:normAutofit fontScale="77500" lnSpcReduction="20000"/>
          </a:bodyPr>
          <a:lstStyle/>
          <a:p>
            <a:pPr algn="just">
              <a:lnSpc>
                <a:spcPct val="90000"/>
              </a:lnSpc>
              <a:buNone/>
            </a:pPr>
            <a:r>
              <a:rPr lang="en-GB" sz="2800" dirty="0" smtClean="0"/>
              <a:t>	Only focus on reporting the really important information when summarizing. As a general guide, when deciding whether to include </a:t>
            </a:r>
            <a:r>
              <a:rPr lang="en-GB" sz="2800" b="1" u="sng" dirty="0" smtClean="0"/>
              <a:t>specific</a:t>
            </a:r>
            <a:r>
              <a:rPr lang="en-GB" sz="2800" dirty="0" smtClean="0"/>
              <a:t> information, ask yourself two questions: </a:t>
            </a:r>
          </a:p>
          <a:p>
            <a:pPr algn="just">
              <a:lnSpc>
                <a:spcPct val="90000"/>
              </a:lnSpc>
              <a:buNone/>
            </a:pPr>
            <a:endParaRPr lang="en-GB" sz="2800" dirty="0" smtClean="0"/>
          </a:p>
          <a:p>
            <a:pPr algn="just">
              <a:lnSpc>
                <a:spcPct val="90000"/>
              </a:lnSpc>
              <a:buNone/>
            </a:pPr>
            <a:r>
              <a:rPr lang="en-GB" sz="2800" b="1" dirty="0" smtClean="0"/>
              <a:t>	Would leaving this information out…</a:t>
            </a:r>
          </a:p>
          <a:p>
            <a:pPr algn="just">
              <a:lnSpc>
                <a:spcPct val="90000"/>
              </a:lnSpc>
              <a:buNone/>
            </a:pPr>
            <a:endParaRPr lang="en-GB" sz="2800" dirty="0" smtClean="0"/>
          </a:p>
          <a:p>
            <a:pPr algn="just">
              <a:lnSpc>
                <a:spcPct val="90000"/>
              </a:lnSpc>
              <a:buNone/>
            </a:pPr>
            <a:endParaRPr lang="en-GB" sz="2800" dirty="0" smtClean="0"/>
          </a:p>
          <a:p>
            <a:pPr>
              <a:lnSpc>
                <a:spcPct val="90000"/>
              </a:lnSpc>
              <a:buNone/>
            </a:pPr>
            <a:r>
              <a:rPr lang="en-GB" sz="2800" dirty="0" smtClean="0">
                <a:cs typeface="Times New Roman" pitchFamily="18" charset="0"/>
              </a:rPr>
              <a:t>		`		(1)</a:t>
            </a:r>
            <a:r>
              <a:rPr lang="en-GB" sz="2800" dirty="0" smtClean="0">
                <a:latin typeface="Times New Roman" pitchFamily="18" charset="0"/>
                <a:cs typeface="Times New Roman" pitchFamily="18" charset="0"/>
              </a:rPr>
              <a:t> </a:t>
            </a:r>
            <a:r>
              <a:rPr lang="en-GB" sz="2800" dirty="0" smtClean="0"/>
              <a:t>Lead to a</a:t>
            </a:r>
            <a:r>
              <a:rPr lang="en-GB" sz="2800" b="1" dirty="0" smtClean="0"/>
              <a:t> biased</a:t>
            </a:r>
            <a:r>
              <a:rPr lang="en-GB" sz="2800" dirty="0" smtClean="0"/>
              <a:t> interpretation of the 			     original article?</a:t>
            </a:r>
          </a:p>
          <a:p>
            <a:pPr>
              <a:lnSpc>
                <a:spcPct val="90000"/>
              </a:lnSpc>
              <a:buNone/>
            </a:pPr>
            <a:endParaRPr lang="en-GB" sz="2800" dirty="0" smtClean="0"/>
          </a:p>
          <a:p>
            <a:pPr>
              <a:lnSpc>
                <a:spcPct val="90000"/>
              </a:lnSpc>
              <a:buNone/>
            </a:pPr>
            <a:r>
              <a:rPr lang="en-GB" sz="2800" dirty="0" smtClean="0"/>
              <a:t>				</a:t>
            </a:r>
            <a:r>
              <a:rPr lang="en-GB" sz="2800" dirty="0" smtClean="0">
                <a:cs typeface="Times New Roman" pitchFamily="18" charset="0"/>
              </a:rPr>
              <a:t>(2) M</a:t>
            </a:r>
            <a:r>
              <a:rPr lang="en-GB" sz="2800" dirty="0" smtClean="0"/>
              <a:t>ake it </a:t>
            </a:r>
            <a:r>
              <a:rPr lang="en-GB" sz="2800" b="1" dirty="0" smtClean="0"/>
              <a:t>hard</a:t>
            </a:r>
            <a:r>
              <a:rPr lang="en-GB" sz="2800" dirty="0" smtClean="0"/>
              <a:t> for readers to understand 			     what the original article showed?</a:t>
            </a:r>
          </a:p>
          <a:p>
            <a:pPr algn="just">
              <a:lnSpc>
                <a:spcPct val="90000"/>
              </a:lnSpc>
              <a:buNone/>
            </a:pPr>
            <a:endParaRPr lang="en-GB" sz="2800" dirty="0" smtClean="0"/>
          </a:p>
          <a:p>
            <a:pPr algn="just">
              <a:lnSpc>
                <a:spcPct val="90000"/>
              </a:lnSpc>
              <a:buNone/>
            </a:pPr>
            <a:r>
              <a:rPr lang="en-GB" sz="2800" dirty="0" smtClean="0"/>
              <a:t>	</a:t>
            </a:r>
          </a:p>
          <a:p>
            <a:pPr algn="just">
              <a:lnSpc>
                <a:spcPct val="90000"/>
              </a:lnSpc>
              <a:buNone/>
            </a:pPr>
            <a:r>
              <a:rPr lang="en-GB" sz="2800" dirty="0" smtClean="0"/>
              <a:t>	   If you are preparing your summary for a general audience 	       and the answer to these questions is </a:t>
            </a:r>
            <a:r>
              <a:rPr lang="en-GB" altLang="en-US" sz="2800" dirty="0" smtClean="0"/>
              <a:t>‘</a:t>
            </a:r>
            <a:r>
              <a:rPr lang="en-GB" altLang="ja-JP" sz="2800" b="1" dirty="0" smtClean="0"/>
              <a:t>no</a:t>
            </a:r>
            <a:r>
              <a:rPr lang="en-GB" altLang="en-US" sz="2800" dirty="0" smtClean="0"/>
              <a:t>’</a:t>
            </a:r>
            <a:r>
              <a:rPr lang="en-GB" altLang="ja-JP" sz="2800" dirty="0" smtClean="0"/>
              <a:t>, then 			       leave it out! </a:t>
            </a:r>
          </a:p>
          <a:p>
            <a:endParaRPr lang="en-CA" dirty="0"/>
          </a:p>
        </p:txBody>
      </p:sp>
      <p:sp>
        <p:nvSpPr>
          <p:cNvPr id="3" name="Title 2"/>
          <p:cNvSpPr>
            <a:spLocks noGrp="1"/>
          </p:cNvSpPr>
          <p:nvPr>
            <p:ph type="title"/>
          </p:nvPr>
        </p:nvSpPr>
        <p:spPr>
          <a:xfrm>
            <a:off x="457200" y="404664"/>
            <a:ext cx="8229600" cy="1143000"/>
          </a:xfrm>
        </p:spPr>
        <p:txBody>
          <a:bodyPr>
            <a:normAutofit fontScale="90000"/>
          </a:bodyPr>
          <a:lstStyle/>
          <a:p>
            <a:r>
              <a:rPr lang="en-US" sz="4400" u="sng" dirty="0" smtClean="0"/>
              <a:t>Activity 1 </a:t>
            </a:r>
            <a:br>
              <a:rPr lang="en-US" sz="4400" u="sng" dirty="0" smtClean="0"/>
            </a:br>
            <a:r>
              <a:rPr lang="en-US" sz="4000" u="sng" dirty="0" smtClean="0"/>
              <a:t>(work together, </a:t>
            </a:r>
            <a:r>
              <a:rPr lang="en-US" sz="4000" u="sng" dirty="0" smtClean="0">
                <a:solidFill>
                  <a:srgbClr val="FF0000"/>
                </a:solidFill>
              </a:rPr>
              <a:t>10 minutes</a:t>
            </a:r>
            <a:r>
              <a:rPr lang="en-US" sz="4000" u="sng" dirty="0" smtClean="0"/>
              <a:t>)</a:t>
            </a:r>
            <a:endParaRPr lang="en-CA" sz="4000" dirty="0"/>
          </a:p>
        </p:txBody>
      </p:sp>
      <p:pic>
        <p:nvPicPr>
          <p:cNvPr id="3074" name="Picture 2"/>
          <p:cNvPicPr>
            <a:picLocks noChangeAspect="1" noChangeArrowheads="1"/>
          </p:cNvPicPr>
          <p:nvPr/>
        </p:nvPicPr>
        <p:blipFill>
          <a:blip r:embed="rId2" cstate="print"/>
          <a:srcRect/>
          <a:stretch>
            <a:fillRect/>
          </a:stretch>
        </p:blipFill>
        <p:spPr bwMode="auto">
          <a:xfrm>
            <a:off x="971600" y="3429000"/>
            <a:ext cx="1728192" cy="2145042"/>
          </a:xfrm>
          <a:prstGeom prst="roundRect">
            <a:avLst/>
          </a:prstGeom>
          <a:noFill/>
          <a:ln w="9525">
            <a:solidFill>
              <a:schemeClr val="tx1"/>
            </a:solid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841368"/>
            <a:ext cx="8424936" cy="4900000"/>
          </a:xfrm>
        </p:spPr>
        <p:txBody>
          <a:bodyPr>
            <a:normAutofit fontScale="70000" lnSpcReduction="20000"/>
          </a:bodyPr>
          <a:lstStyle/>
          <a:p>
            <a:pPr algn="just">
              <a:lnSpc>
                <a:spcPct val="90000"/>
              </a:lnSpc>
              <a:buNone/>
            </a:pPr>
            <a:r>
              <a:rPr lang="en-GB" sz="2800" dirty="0" smtClean="0"/>
              <a:t>	Try to: </a:t>
            </a:r>
            <a:r>
              <a:rPr lang="en-GB" sz="2800" b="1" dirty="0" smtClean="0"/>
              <a:t>(1) </a:t>
            </a:r>
            <a:r>
              <a:rPr lang="en-GB" sz="2800" dirty="0" smtClean="0"/>
              <a:t>decide whether to include the </a:t>
            </a:r>
            <a:r>
              <a:rPr lang="en-GB" sz="2800" b="1" dirty="0" smtClean="0"/>
              <a:t>bolded </a:t>
            </a:r>
            <a:r>
              <a:rPr lang="en-GB" sz="2800" dirty="0" smtClean="0"/>
              <a:t>specifics (Yes/No), before (</a:t>
            </a:r>
            <a:r>
              <a:rPr lang="en-GB" sz="2800" b="1" dirty="0" smtClean="0"/>
              <a:t>2</a:t>
            </a:r>
            <a:r>
              <a:rPr lang="en-GB" sz="2800" dirty="0" smtClean="0"/>
              <a:t>) re-writing the sentences in your own words to summarize the content succinctly.</a:t>
            </a:r>
          </a:p>
          <a:p>
            <a:pPr algn="just">
              <a:lnSpc>
                <a:spcPct val="90000"/>
              </a:lnSpc>
            </a:pPr>
            <a:endParaRPr lang="en-GB" sz="2800" dirty="0" smtClean="0"/>
          </a:p>
          <a:p>
            <a:pPr algn="just">
              <a:lnSpc>
                <a:spcPct val="90000"/>
              </a:lnSpc>
            </a:pPr>
            <a:r>
              <a:rPr lang="en-GB" sz="2800" b="1" dirty="0" smtClean="0"/>
              <a:t>S1: </a:t>
            </a:r>
            <a:r>
              <a:rPr lang="en-GB" sz="2800" dirty="0" smtClean="0"/>
              <a:t>We used </a:t>
            </a:r>
            <a:r>
              <a:rPr lang="en-GB" sz="2800" b="1" dirty="0" err="1" smtClean="0"/>
              <a:t>Michaelson</a:t>
            </a:r>
            <a:r>
              <a:rPr lang="en-GB" sz="2800" b="1" dirty="0" smtClean="0"/>
              <a:t> XF-550</a:t>
            </a:r>
            <a:r>
              <a:rPr lang="en-GB" sz="2800" dirty="0" smtClean="0"/>
              <a:t> outdoor aviary cages to house the parrots that we used in our voice recognition study.</a:t>
            </a:r>
            <a:endParaRPr lang="en-GB" sz="2800" b="1" dirty="0" smtClean="0"/>
          </a:p>
          <a:p>
            <a:pPr algn="just">
              <a:lnSpc>
                <a:spcPct val="90000"/>
              </a:lnSpc>
            </a:pPr>
            <a:endParaRPr lang="en-GB" sz="2800" b="1" dirty="0" smtClean="0"/>
          </a:p>
          <a:p>
            <a:pPr algn="just">
              <a:lnSpc>
                <a:spcPct val="90000"/>
              </a:lnSpc>
            </a:pPr>
            <a:r>
              <a:rPr lang="en-GB" sz="2800" b="1" dirty="0" smtClean="0"/>
              <a:t>S2: </a:t>
            </a:r>
            <a:r>
              <a:rPr lang="en-GB" sz="2800" dirty="0" smtClean="0"/>
              <a:t>We devised three treatment groups to allow us to compare recognition success rate under different circumstances: one included parrots (</a:t>
            </a:r>
            <a:r>
              <a:rPr lang="en-GB" sz="2800" b="1" dirty="0" smtClean="0"/>
              <a:t>n=310</a:t>
            </a:r>
            <a:r>
              <a:rPr lang="en-GB" sz="2800" dirty="0" smtClean="0"/>
              <a:t>) exposed to their owners</a:t>
            </a:r>
            <a:r>
              <a:rPr lang="en-GB" altLang="en-US" sz="2800" dirty="0" smtClean="0"/>
              <a:t>’</a:t>
            </a:r>
            <a:r>
              <a:rPr lang="en-GB" sz="2800" dirty="0" smtClean="0"/>
              <a:t> voices every day, one included parrots (</a:t>
            </a:r>
            <a:r>
              <a:rPr lang="en-GB" sz="2800" b="1" dirty="0" smtClean="0"/>
              <a:t>n=17</a:t>
            </a:r>
            <a:r>
              <a:rPr lang="en-GB" sz="2800" dirty="0" smtClean="0"/>
              <a:t>) exposed to unfamiliar voices every day, and one included parrots (</a:t>
            </a:r>
            <a:r>
              <a:rPr lang="en-GB" sz="2800" b="1" dirty="0" smtClean="0"/>
              <a:t>n=308</a:t>
            </a:r>
            <a:r>
              <a:rPr lang="en-GB" sz="2800" dirty="0" smtClean="0"/>
              <a:t>) that were not exposed to any voices.</a:t>
            </a:r>
            <a:endParaRPr lang="en-GB" sz="2800" b="1" dirty="0" smtClean="0"/>
          </a:p>
          <a:p>
            <a:pPr algn="just">
              <a:lnSpc>
                <a:spcPct val="90000"/>
              </a:lnSpc>
            </a:pPr>
            <a:endParaRPr lang="en-GB" sz="2800" b="1" dirty="0" smtClean="0"/>
          </a:p>
          <a:p>
            <a:pPr algn="just">
              <a:lnSpc>
                <a:spcPct val="90000"/>
              </a:lnSpc>
            </a:pPr>
            <a:r>
              <a:rPr lang="en-GB" sz="2800" b="1" dirty="0" smtClean="0"/>
              <a:t>S3: </a:t>
            </a:r>
            <a:r>
              <a:rPr lang="en-GB" sz="2800" dirty="0" smtClean="0"/>
              <a:t>We found that parrots exposed to their owners</a:t>
            </a:r>
            <a:r>
              <a:rPr lang="en-GB" altLang="en-US" sz="2800" dirty="0" smtClean="0"/>
              <a:t>’</a:t>
            </a:r>
            <a:r>
              <a:rPr lang="en-GB" sz="2800" dirty="0" smtClean="0"/>
              <a:t> voices every day were significantly more successful at recognizing their owners</a:t>
            </a:r>
            <a:r>
              <a:rPr lang="en-GB" altLang="en-US" sz="2800" dirty="0" smtClean="0"/>
              <a:t>’</a:t>
            </a:r>
            <a:r>
              <a:rPr lang="en-GB" sz="2800" dirty="0" smtClean="0"/>
              <a:t> in crowded rooms (</a:t>
            </a:r>
            <a:r>
              <a:rPr lang="en-GB" sz="2800" b="1" dirty="0" err="1" smtClean="0"/>
              <a:t>Tukey</a:t>
            </a:r>
            <a:r>
              <a:rPr lang="en-GB" altLang="en-US" sz="2800" b="1" dirty="0" err="1" smtClean="0"/>
              <a:t>’</a:t>
            </a:r>
            <a:r>
              <a:rPr lang="en-GB" sz="2800" b="1" dirty="0" err="1" smtClean="0"/>
              <a:t>s</a:t>
            </a:r>
            <a:r>
              <a:rPr lang="en-GB" sz="2800" b="1" dirty="0" smtClean="0"/>
              <a:t> HSD = 34.71, p = 0.02</a:t>
            </a:r>
            <a:r>
              <a:rPr lang="en-GB" sz="2800" dirty="0" smtClean="0"/>
              <a:t>) than in either of the other groups, which did not differ 		    significantly (</a:t>
            </a:r>
            <a:r>
              <a:rPr lang="en-GB" sz="2800" b="1" dirty="0" err="1" smtClean="0"/>
              <a:t>Tukey</a:t>
            </a:r>
            <a:r>
              <a:rPr lang="en-GB" altLang="en-US" sz="2800" b="1" dirty="0" err="1" smtClean="0"/>
              <a:t>’</a:t>
            </a:r>
            <a:r>
              <a:rPr lang="en-GB" sz="2800" b="1" dirty="0" err="1" smtClean="0"/>
              <a:t>s</a:t>
            </a:r>
            <a:r>
              <a:rPr lang="en-GB" sz="2800" dirty="0" smtClean="0"/>
              <a:t> </a:t>
            </a:r>
            <a:r>
              <a:rPr lang="en-GB" sz="2800" b="1" dirty="0" smtClean="0"/>
              <a:t>HSD = 1.71, p = 0.42</a:t>
            </a:r>
            <a:r>
              <a:rPr lang="en-GB" sz="2800" dirty="0" smtClean="0"/>
              <a:t>).</a:t>
            </a:r>
          </a:p>
          <a:p>
            <a:endParaRPr lang="en-CA" dirty="0"/>
          </a:p>
        </p:txBody>
      </p:sp>
      <p:sp>
        <p:nvSpPr>
          <p:cNvPr id="3" name="Title 2"/>
          <p:cNvSpPr>
            <a:spLocks noGrp="1"/>
          </p:cNvSpPr>
          <p:nvPr>
            <p:ph type="title"/>
          </p:nvPr>
        </p:nvSpPr>
        <p:spPr>
          <a:xfrm>
            <a:off x="457200" y="413792"/>
            <a:ext cx="8229600" cy="1143000"/>
          </a:xfrm>
        </p:spPr>
        <p:txBody>
          <a:bodyPr>
            <a:normAutofit fontScale="90000"/>
          </a:bodyPr>
          <a:lstStyle/>
          <a:p>
            <a:r>
              <a:rPr lang="en-US" sz="4400" u="sng" dirty="0" smtClean="0"/>
              <a:t>Activity 1 </a:t>
            </a:r>
            <a:br>
              <a:rPr lang="en-US" sz="4400" u="sng" dirty="0" smtClean="0"/>
            </a:br>
            <a:r>
              <a:rPr lang="en-US" sz="4400" u="sng" dirty="0" smtClean="0"/>
              <a:t>(work together, </a:t>
            </a:r>
            <a:r>
              <a:rPr lang="en-US" sz="4400" u="sng" dirty="0" smtClean="0">
                <a:solidFill>
                  <a:srgbClr val="FF0000"/>
                </a:solidFill>
              </a:rPr>
              <a:t>10 minutes</a:t>
            </a:r>
            <a:r>
              <a:rPr lang="en-US" sz="4400" u="sng" dirty="0" smtClean="0"/>
              <a:t>)</a:t>
            </a:r>
            <a:endParaRPr lang="en-C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711349"/>
            <a:ext cx="8435280" cy="4813995"/>
          </a:xfrm>
        </p:spPr>
        <p:txBody>
          <a:bodyPr>
            <a:normAutofit fontScale="85000" lnSpcReduction="20000"/>
          </a:bodyPr>
          <a:lstStyle/>
          <a:p>
            <a:pPr>
              <a:lnSpc>
                <a:spcPct val="90000"/>
              </a:lnSpc>
              <a:buNone/>
            </a:pPr>
            <a:r>
              <a:rPr lang="en-GB" sz="2800" dirty="0" smtClean="0"/>
              <a:t>	Reasons as to why/why not the </a:t>
            </a:r>
            <a:br>
              <a:rPr lang="en-GB" sz="2800" dirty="0" smtClean="0"/>
            </a:br>
            <a:r>
              <a:rPr lang="en-GB" sz="2800" dirty="0" smtClean="0"/>
              <a:t>specifics should be included in </a:t>
            </a:r>
            <a:br>
              <a:rPr lang="en-GB" sz="2800" dirty="0" smtClean="0"/>
            </a:br>
            <a:r>
              <a:rPr lang="en-GB" sz="2800" dirty="0" smtClean="0"/>
              <a:t>sentences appear in </a:t>
            </a:r>
            <a:r>
              <a:rPr lang="en-GB" sz="2800" dirty="0" smtClean="0">
                <a:solidFill>
                  <a:srgbClr val="FF0000"/>
                </a:solidFill>
              </a:rPr>
              <a:t>red</a:t>
            </a:r>
            <a:r>
              <a:rPr lang="en-GB" sz="2800" dirty="0" smtClean="0"/>
              <a:t>, while </a:t>
            </a:r>
            <a:br>
              <a:rPr lang="en-GB" sz="2800" dirty="0" smtClean="0"/>
            </a:br>
            <a:r>
              <a:rPr lang="en-GB" sz="2800" dirty="0" smtClean="0"/>
              <a:t>example re-writes are </a:t>
            </a:r>
            <a:r>
              <a:rPr lang="en-GB" sz="2800" i="1" dirty="0" smtClean="0"/>
              <a:t>italicized</a:t>
            </a:r>
            <a:r>
              <a:rPr lang="en-GB" sz="2800" dirty="0" smtClean="0"/>
              <a:t> below these:</a:t>
            </a:r>
          </a:p>
          <a:p>
            <a:pPr algn="just">
              <a:lnSpc>
                <a:spcPct val="90000"/>
              </a:lnSpc>
            </a:pPr>
            <a:endParaRPr lang="en-GB" sz="2800" b="1" u="sng" dirty="0" smtClean="0"/>
          </a:p>
          <a:p>
            <a:pPr algn="just">
              <a:lnSpc>
                <a:spcPct val="90000"/>
              </a:lnSpc>
            </a:pPr>
            <a:r>
              <a:rPr lang="en-GB" sz="2800" b="1" dirty="0" smtClean="0"/>
              <a:t>S1: </a:t>
            </a:r>
            <a:r>
              <a:rPr lang="en-GB" sz="2800" dirty="0" smtClean="0"/>
              <a:t>We used </a:t>
            </a:r>
            <a:r>
              <a:rPr lang="en-GB" sz="2800" b="1" dirty="0" err="1" smtClean="0"/>
              <a:t>Michaelson</a:t>
            </a:r>
            <a:r>
              <a:rPr lang="en-GB" sz="2800" b="1" dirty="0" smtClean="0"/>
              <a:t> XF-550</a:t>
            </a:r>
            <a:r>
              <a:rPr lang="en-GB" sz="2800" dirty="0" smtClean="0"/>
              <a:t> outdoor aviary cages to house the parrots that we used in our voice recognition study.</a:t>
            </a:r>
          </a:p>
          <a:p>
            <a:pPr algn="just">
              <a:lnSpc>
                <a:spcPct val="90000"/>
              </a:lnSpc>
            </a:pPr>
            <a:endParaRPr lang="en-GB" sz="2800" dirty="0" smtClean="0"/>
          </a:p>
          <a:p>
            <a:pPr algn="just">
              <a:lnSpc>
                <a:spcPct val="90000"/>
              </a:lnSpc>
            </a:pPr>
            <a:r>
              <a:rPr lang="en-GB" sz="2800" dirty="0" smtClean="0">
                <a:solidFill>
                  <a:srgbClr val="FF0000"/>
                </a:solidFill>
              </a:rPr>
              <a:t>This should NOT be included because it is jargon. Additionally, leaving it out does not </a:t>
            </a:r>
            <a:r>
              <a:rPr lang="en-GB" sz="2800" dirty="0" err="1" smtClean="0">
                <a:solidFill>
                  <a:srgbClr val="FF0000"/>
                </a:solidFill>
              </a:rPr>
              <a:t>not</a:t>
            </a:r>
            <a:r>
              <a:rPr lang="en-GB" sz="2800" dirty="0" smtClean="0">
                <a:solidFill>
                  <a:srgbClr val="FF0000"/>
                </a:solidFill>
              </a:rPr>
              <a:t> reduce the interpretability of the summary or bias what you are saying.</a:t>
            </a:r>
          </a:p>
          <a:p>
            <a:pPr algn="just">
              <a:lnSpc>
                <a:spcPct val="90000"/>
              </a:lnSpc>
            </a:pPr>
            <a:endParaRPr lang="en-GB" sz="2800" dirty="0" smtClean="0">
              <a:solidFill>
                <a:srgbClr val="FF0000"/>
              </a:solidFill>
            </a:endParaRPr>
          </a:p>
          <a:p>
            <a:pPr algn="just">
              <a:lnSpc>
                <a:spcPct val="90000"/>
              </a:lnSpc>
            </a:pPr>
            <a:r>
              <a:rPr lang="en-GB" sz="2800" u="sng" dirty="0" smtClean="0"/>
              <a:t>Example</a:t>
            </a:r>
            <a:r>
              <a:rPr lang="en-GB" sz="2800" dirty="0" smtClean="0"/>
              <a:t> rewrite: </a:t>
            </a:r>
            <a:r>
              <a:rPr lang="en-GB" sz="2800" i="1" dirty="0" smtClean="0"/>
              <a:t>Researchers kept parrots in  	outdoor aviary cages in the voice recognition 			study.</a:t>
            </a:r>
            <a:endParaRPr lang="en-GB" sz="2800" b="1" i="1" dirty="0" smtClean="0"/>
          </a:p>
          <a:p>
            <a:endParaRPr lang="en-CA" dirty="0"/>
          </a:p>
        </p:txBody>
      </p:sp>
      <p:sp>
        <p:nvSpPr>
          <p:cNvPr id="3" name="Title 2"/>
          <p:cNvSpPr>
            <a:spLocks noGrp="1"/>
          </p:cNvSpPr>
          <p:nvPr>
            <p:ph type="title"/>
          </p:nvPr>
        </p:nvSpPr>
        <p:spPr>
          <a:xfrm>
            <a:off x="457200" y="413792"/>
            <a:ext cx="8229600" cy="1143000"/>
          </a:xfrm>
        </p:spPr>
        <p:txBody>
          <a:bodyPr/>
          <a:lstStyle/>
          <a:p>
            <a:pPr algn="l"/>
            <a:r>
              <a:rPr lang="en-US" sz="4400" u="sng" dirty="0" smtClean="0"/>
              <a:t>Activity 1 Solutions</a:t>
            </a:r>
            <a:endParaRPr lang="en-CA" dirty="0"/>
          </a:p>
        </p:txBody>
      </p:sp>
      <p:pic>
        <p:nvPicPr>
          <p:cNvPr id="4" name="Picture 4"/>
          <p:cNvPicPr>
            <a:picLocks noChangeAspect="1" noChangeArrowheads="1"/>
          </p:cNvPicPr>
          <p:nvPr/>
        </p:nvPicPr>
        <p:blipFill>
          <a:blip r:embed="rId2" cstate="print"/>
          <a:srcRect/>
          <a:stretch>
            <a:fillRect/>
          </a:stretch>
        </p:blipFill>
        <p:spPr bwMode="auto">
          <a:xfrm>
            <a:off x="5940152" y="404853"/>
            <a:ext cx="2664296" cy="1944027"/>
          </a:xfrm>
          <a:prstGeom prst="roundRect">
            <a:avLst/>
          </a:prstGeom>
          <a:noFill/>
          <a:ln w="9525">
            <a:solidFill>
              <a:schemeClr val="tx1"/>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556792"/>
            <a:ext cx="8291264" cy="5044016"/>
          </a:xfrm>
        </p:spPr>
        <p:txBody>
          <a:bodyPr>
            <a:normAutofit fontScale="70000" lnSpcReduction="20000"/>
          </a:bodyPr>
          <a:lstStyle/>
          <a:p>
            <a:pPr algn="just">
              <a:lnSpc>
                <a:spcPct val="90000"/>
              </a:lnSpc>
              <a:buNone/>
            </a:pPr>
            <a:r>
              <a:rPr lang="en-GB" sz="2800" b="1" dirty="0" smtClean="0"/>
              <a:t>	S2: </a:t>
            </a:r>
            <a:r>
              <a:rPr lang="en-GB" sz="2800" dirty="0" smtClean="0"/>
              <a:t>We devised three treatment groups to allow us to compare recognition success rate under different circumstances: one included parrots (</a:t>
            </a:r>
            <a:r>
              <a:rPr lang="en-GB" sz="2800" b="1" dirty="0" smtClean="0"/>
              <a:t>n=310</a:t>
            </a:r>
            <a:r>
              <a:rPr lang="en-GB" sz="2800" dirty="0" smtClean="0"/>
              <a:t>) exposed to their owners</a:t>
            </a:r>
            <a:r>
              <a:rPr lang="en-GB" altLang="en-US" sz="2800" dirty="0" smtClean="0"/>
              <a:t>’</a:t>
            </a:r>
            <a:r>
              <a:rPr lang="en-GB" sz="2800" dirty="0" smtClean="0"/>
              <a:t> voices every day, one included parrots (</a:t>
            </a:r>
            <a:r>
              <a:rPr lang="en-GB" sz="2800" b="1" dirty="0" smtClean="0"/>
              <a:t>n=17</a:t>
            </a:r>
            <a:r>
              <a:rPr lang="en-GB" sz="2800" dirty="0" smtClean="0"/>
              <a:t>) exposed to unfamiliar voices every day, and one included parrots (</a:t>
            </a:r>
            <a:r>
              <a:rPr lang="en-GB" sz="2800" b="1" dirty="0" smtClean="0"/>
              <a:t>n=308</a:t>
            </a:r>
            <a:r>
              <a:rPr lang="en-GB" sz="2800" dirty="0" smtClean="0"/>
              <a:t>) that were not exposed to any voices.</a:t>
            </a:r>
          </a:p>
          <a:p>
            <a:pPr algn="just">
              <a:lnSpc>
                <a:spcPct val="90000"/>
              </a:lnSpc>
            </a:pPr>
            <a:endParaRPr lang="en-GB" sz="2800" dirty="0" smtClean="0"/>
          </a:p>
          <a:p>
            <a:pPr algn="just">
              <a:lnSpc>
                <a:spcPct val="90000"/>
              </a:lnSpc>
            </a:pPr>
            <a:r>
              <a:rPr lang="en-GB" sz="2800" dirty="0" smtClean="0">
                <a:solidFill>
                  <a:srgbClr val="FF0000"/>
                </a:solidFill>
              </a:rPr>
              <a:t>This is debatable! Normally, it would be unnecessary to include this information but because the sample sizes were so different this might mean the study produced biased results (isn</a:t>
            </a:r>
            <a:r>
              <a:rPr lang="en-GB" altLang="en-US" sz="2800" dirty="0" smtClean="0">
                <a:solidFill>
                  <a:srgbClr val="FF0000"/>
                </a:solidFill>
              </a:rPr>
              <a:t>’</a:t>
            </a:r>
            <a:r>
              <a:rPr lang="en-GB" sz="2800" dirty="0" smtClean="0">
                <a:solidFill>
                  <a:srgbClr val="FF0000"/>
                </a:solidFill>
              </a:rPr>
              <a:t>t it odd that only 17 parrots were in one treatment group when 308 and 310 were in the others?). </a:t>
            </a:r>
            <a:r>
              <a:rPr lang="en-GB" sz="2800" u="sng" dirty="0" smtClean="0">
                <a:solidFill>
                  <a:srgbClr val="FF0000"/>
                </a:solidFill>
              </a:rPr>
              <a:t>For this reason, whether the specifics are included as they are, or not, some mention to the discrepancy should be made.</a:t>
            </a:r>
            <a:endParaRPr lang="en-GB" sz="2800" dirty="0" smtClean="0">
              <a:solidFill>
                <a:srgbClr val="FF0000"/>
              </a:solidFill>
            </a:endParaRPr>
          </a:p>
          <a:p>
            <a:pPr algn="just">
              <a:lnSpc>
                <a:spcPct val="90000"/>
              </a:lnSpc>
            </a:pPr>
            <a:endParaRPr lang="en-GB" sz="2800" dirty="0" smtClean="0">
              <a:solidFill>
                <a:srgbClr val="FF0000"/>
              </a:solidFill>
            </a:endParaRPr>
          </a:p>
          <a:p>
            <a:pPr algn="just">
              <a:lnSpc>
                <a:spcPct val="90000"/>
              </a:lnSpc>
            </a:pPr>
            <a:r>
              <a:rPr lang="en-GB" sz="2800" u="sng" dirty="0" smtClean="0"/>
              <a:t>Example</a:t>
            </a:r>
            <a:r>
              <a:rPr lang="en-GB" sz="2800" dirty="0" smtClean="0"/>
              <a:t> rewrite: </a:t>
            </a:r>
            <a:r>
              <a:rPr lang="en-GB" sz="2800" i="1" dirty="0" smtClean="0"/>
              <a:t>They compared recognition success rate of parrots that heard their owners</a:t>
            </a:r>
            <a:r>
              <a:rPr lang="en-GB" altLang="en-US" sz="2800" i="1" dirty="0" smtClean="0"/>
              <a:t>’</a:t>
            </a:r>
            <a:r>
              <a:rPr lang="en-GB" sz="2800" i="1" dirty="0" smtClean="0"/>
              <a:t> voices every day with those that either heard strangers</a:t>
            </a:r>
            <a:r>
              <a:rPr lang="en-GB" altLang="en-US" sz="2800" i="1" dirty="0" smtClean="0"/>
              <a:t>’</a:t>
            </a:r>
            <a:r>
              <a:rPr lang="en-GB" sz="2800" i="1" dirty="0" smtClean="0"/>
              <a:t> voices every day or lived in silence. However, a much smaller number of parrots were studied in the group that heard strangers</a:t>
            </a:r>
            <a:r>
              <a:rPr lang="en-GB" altLang="en-US" sz="2800" i="1" dirty="0" smtClean="0"/>
              <a:t>’</a:t>
            </a:r>
            <a:r>
              <a:rPr lang="en-GB" sz="2800" i="1" dirty="0" smtClean="0"/>
              <a:t> voices than in the 	   other two groups.</a:t>
            </a:r>
            <a:endParaRPr lang="en-GB" sz="2800" b="1" i="1" dirty="0" smtClean="0"/>
          </a:p>
        </p:txBody>
      </p:sp>
      <p:sp>
        <p:nvSpPr>
          <p:cNvPr id="3" name="Title 2"/>
          <p:cNvSpPr>
            <a:spLocks noGrp="1"/>
          </p:cNvSpPr>
          <p:nvPr>
            <p:ph type="title"/>
          </p:nvPr>
        </p:nvSpPr>
        <p:spPr>
          <a:xfrm>
            <a:off x="467544" y="413792"/>
            <a:ext cx="8229600" cy="1143000"/>
          </a:xfrm>
        </p:spPr>
        <p:txBody>
          <a:bodyPr/>
          <a:lstStyle/>
          <a:p>
            <a:r>
              <a:rPr lang="en-US" sz="4400" dirty="0" smtClean="0"/>
              <a:t>   </a:t>
            </a:r>
            <a:r>
              <a:rPr lang="en-US" sz="4400" u="sng" dirty="0" smtClean="0"/>
              <a:t>Activity 1 Solutions</a:t>
            </a:r>
            <a:endParaRPr lang="en-C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783357"/>
            <a:ext cx="8363272" cy="4525963"/>
          </a:xfrm>
        </p:spPr>
        <p:txBody>
          <a:bodyPr>
            <a:normAutofit fontScale="77500" lnSpcReduction="20000"/>
          </a:bodyPr>
          <a:lstStyle/>
          <a:p>
            <a:pPr algn="just">
              <a:lnSpc>
                <a:spcPct val="90000"/>
              </a:lnSpc>
              <a:buNone/>
            </a:pPr>
            <a:r>
              <a:rPr lang="en-GB" sz="2800" b="1" dirty="0" smtClean="0"/>
              <a:t>	</a:t>
            </a:r>
          </a:p>
          <a:p>
            <a:pPr algn="just">
              <a:lnSpc>
                <a:spcPct val="90000"/>
              </a:lnSpc>
              <a:buNone/>
            </a:pPr>
            <a:r>
              <a:rPr lang="en-GB" sz="2800" b="1" dirty="0" smtClean="0"/>
              <a:t>	S3: </a:t>
            </a:r>
            <a:r>
              <a:rPr lang="en-GB" sz="2800" dirty="0" smtClean="0"/>
              <a:t>We found that parrots exposed to their owners</a:t>
            </a:r>
            <a:r>
              <a:rPr lang="en-GB" altLang="en-US" sz="2800" dirty="0" smtClean="0"/>
              <a:t>’</a:t>
            </a:r>
            <a:r>
              <a:rPr lang="en-GB" sz="2800" dirty="0" smtClean="0"/>
              <a:t> voices every day were significantly more successful at recognizing their owners</a:t>
            </a:r>
            <a:r>
              <a:rPr lang="en-GB" altLang="en-US" sz="2800" dirty="0" smtClean="0"/>
              <a:t>’</a:t>
            </a:r>
            <a:r>
              <a:rPr lang="en-GB" sz="2800" dirty="0" smtClean="0"/>
              <a:t> in crowded rooms (</a:t>
            </a:r>
            <a:r>
              <a:rPr lang="en-GB" sz="2800" b="1" dirty="0" err="1" smtClean="0"/>
              <a:t>Tukey</a:t>
            </a:r>
            <a:r>
              <a:rPr lang="en-GB" altLang="en-US" sz="2800" b="1" dirty="0" err="1" smtClean="0"/>
              <a:t>’</a:t>
            </a:r>
            <a:r>
              <a:rPr lang="en-GB" sz="2800" b="1" dirty="0" err="1" smtClean="0"/>
              <a:t>s</a:t>
            </a:r>
            <a:r>
              <a:rPr lang="en-GB" sz="2800" b="1" dirty="0" smtClean="0"/>
              <a:t> HSD = 34.71, p = 0.02</a:t>
            </a:r>
            <a:r>
              <a:rPr lang="en-GB" sz="2800" dirty="0" smtClean="0"/>
              <a:t>) than parrots in either of the other groups, which did not differ significantly in success rate (</a:t>
            </a:r>
            <a:r>
              <a:rPr lang="en-GB" sz="2800" b="1" dirty="0" err="1" smtClean="0"/>
              <a:t>Tukey</a:t>
            </a:r>
            <a:r>
              <a:rPr lang="en-GB" altLang="en-US" sz="2800" b="1" dirty="0" err="1" smtClean="0"/>
              <a:t>’</a:t>
            </a:r>
            <a:r>
              <a:rPr lang="en-GB" sz="2800" b="1" dirty="0" err="1" smtClean="0"/>
              <a:t>s</a:t>
            </a:r>
            <a:r>
              <a:rPr lang="en-GB" sz="2800" b="1" dirty="0" smtClean="0"/>
              <a:t> HSD = 1.71, p = 0.42</a:t>
            </a:r>
            <a:r>
              <a:rPr lang="en-GB" sz="2800" dirty="0" smtClean="0"/>
              <a:t>).</a:t>
            </a:r>
          </a:p>
          <a:p>
            <a:pPr algn="just">
              <a:lnSpc>
                <a:spcPct val="90000"/>
              </a:lnSpc>
            </a:pPr>
            <a:endParaRPr lang="en-GB" sz="2800" b="1" u="sng" dirty="0" smtClean="0">
              <a:solidFill>
                <a:srgbClr val="FF0000"/>
              </a:solidFill>
            </a:endParaRPr>
          </a:p>
          <a:p>
            <a:pPr algn="just">
              <a:lnSpc>
                <a:spcPct val="90000"/>
              </a:lnSpc>
            </a:pPr>
            <a:r>
              <a:rPr lang="en-GB" sz="2800" dirty="0" smtClean="0">
                <a:solidFill>
                  <a:srgbClr val="FF0000"/>
                </a:solidFill>
              </a:rPr>
              <a:t>This should not be included; these numbers will not mean much to most people and do not need to be shown to tell an unbiased tale of what the journal article showed (or what the results were).</a:t>
            </a:r>
          </a:p>
          <a:p>
            <a:pPr algn="just">
              <a:lnSpc>
                <a:spcPct val="90000"/>
              </a:lnSpc>
            </a:pPr>
            <a:endParaRPr lang="en-GB" sz="2800" dirty="0" smtClean="0">
              <a:solidFill>
                <a:srgbClr val="FF0000"/>
              </a:solidFill>
            </a:endParaRPr>
          </a:p>
          <a:p>
            <a:pPr algn="just">
              <a:lnSpc>
                <a:spcPct val="90000"/>
              </a:lnSpc>
            </a:pPr>
            <a:r>
              <a:rPr lang="en-GB" sz="2800" u="sng" dirty="0" smtClean="0"/>
              <a:t>Example rewrite:</a:t>
            </a:r>
            <a:r>
              <a:rPr lang="en-GB" sz="2800" dirty="0" smtClean="0"/>
              <a:t> </a:t>
            </a:r>
            <a:r>
              <a:rPr lang="en-GB" sz="2800" i="1" dirty="0" smtClean="0"/>
              <a:t>Parrots that heard their owners</a:t>
            </a:r>
            <a:r>
              <a:rPr lang="en-GB" altLang="en-US" sz="2800" i="1" dirty="0" smtClean="0"/>
              <a:t>’</a:t>
            </a:r>
            <a:r>
              <a:rPr lang="en-GB" sz="2800" i="1" dirty="0" smtClean="0"/>
              <a:t> voices every day were significantly better at recognizing their owners</a:t>
            </a:r>
            <a:r>
              <a:rPr lang="en-GB" altLang="en-US" sz="2800" i="1" dirty="0" smtClean="0"/>
              <a:t>’</a:t>
            </a:r>
            <a:r>
              <a:rPr lang="en-GB" sz="2800" i="1" dirty="0" smtClean="0"/>
              <a:t> in crowded rooms than parrots kept in either of the other groups.</a:t>
            </a:r>
            <a:endParaRPr lang="en-GB" sz="3200" i="1" dirty="0" smtClean="0">
              <a:latin typeface="Times New Roman" pitchFamily="18" charset="0"/>
            </a:endParaRPr>
          </a:p>
          <a:p>
            <a:endParaRPr lang="en-CA" dirty="0"/>
          </a:p>
        </p:txBody>
      </p:sp>
      <p:sp>
        <p:nvSpPr>
          <p:cNvPr id="3" name="Title 2"/>
          <p:cNvSpPr>
            <a:spLocks noGrp="1"/>
          </p:cNvSpPr>
          <p:nvPr>
            <p:ph type="title"/>
          </p:nvPr>
        </p:nvSpPr>
        <p:spPr>
          <a:xfrm>
            <a:off x="457200" y="485800"/>
            <a:ext cx="8229600" cy="1143000"/>
          </a:xfrm>
        </p:spPr>
        <p:txBody>
          <a:bodyPr/>
          <a:lstStyle/>
          <a:p>
            <a:r>
              <a:rPr lang="en-US" sz="4400" dirty="0" smtClean="0"/>
              <a:t>  </a:t>
            </a:r>
            <a:r>
              <a:rPr lang="en-US" sz="4400" u="sng" dirty="0" smtClean="0"/>
              <a:t>Activity 1 Solutions</a:t>
            </a:r>
            <a:endParaRPr lang="en-CA" dirty="0"/>
          </a:p>
        </p:txBody>
      </p:sp>
      <p:pic>
        <p:nvPicPr>
          <p:cNvPr id="4" name="Picture 3"/>
          <p:cNvPicPr/>
          <p:nvPr/>
        </p:nvPicPr>
        <p:blipFill>
          <a:blip r:embed="rId2" cstate="print"/>
          <a:srcRect l="11661" t="15268" r="15921" b="11795"/>
          <a:stretch>
            <a:fillRect/>
          </a:stretch>
        </p:blipFill>
        <p:spPr bwMode="auto">
          <a:xfrm>
            <a:off x="611560" y="332656"/>
            <a:ext cx="1224136" cy="1512168"/>
          </a:xfrm>
          <a:prstGeom prst="roundRect">
            <a:avLst/>
          </a:prstGeom>
          <a:noFill/>
          <a:ln w="9525">
            <a:solidFill>
              <a:schemeClr val="tx1"/>
            </a:solid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2143397"/>
            <a:ext cx="8363272" cy="4525963"/>
          </a:xfrm>
        </p:spPr>
        <p:txBody>
          <a:bodyPr>
            <a:normAutofit fontScale="77500" lnSpcReduction="20000"/>
          </a:bodyPr>
          <a:lstStyle/>
          <a:p>
            <a:pPr marL="609600" indent="-609600" algn="just">
              <a:lnSpc>
                <a:spcPct val="90000"/>
              </a:lnSpc>
            </a:pPr>
            <a:r>
              <a:rPr lang="en-GB" sz="2800" dirty="0" smtClean="0"/>
              <a:t>Find a partner or work in a group of three, but make sure you work with people </a:t>
            </a:r>
            <a:r>
              <a:rPr lang="en-GB" sz="2800" u="sng" dirty="0" smtClean="0"/>
              <a:t>outside your own project group</a:t>
            </a:r>
            <a:r>
              <a:rPr lang="en-GB" sz="2800" dirty="0" smtClean="0"/>
              <a:t>. </a:t>
            </a:r>
          </a:p>
          <a:p>
            <a:pPr marL="609600" indent="-609600" algn="just">
              <a:lnSpc>
                <a:spcPct val="90000"/>
              </a:lnSpc>
            </a:pPr>
            <a:endParaRPr lang="en-GB" sz="2800" dirty="0" smtClean="0"/>
          </a:p>
          <a:p>
            <a:pPr marL="609600" indent="-609600" algn="just">
              <a:lnSpc>
                <a:spcPct val="90000"/>
              </a:lnSpc>
            </a:pPr>
            <a:r>
              <a:rPr lang="en-GB" sz="2800" dirty="0" smtClean="0"/>
              <a:t>Take out the summary of your Science Outreach article that you wrote as part of the pre-class activities. Also, take out the article itself (if you have it).</a:t>
            </a:r>
          </a:p>
          <a:p>
            <a:pPr marL="609600" indent="-609600" algn="just">
              <a:lnSpc>
                <a:spcPct val="90000"/>
              </a:lnSpc>
            </a:pPr>
            <a:endParaRPr lang="en-GB" sz="2800" dirty="0" smtClean="0"/>
          </a:p>
          <a:p>
            <a:pPr marL="609600" indent="-609600" algn="just">
              <a:lnSpc>
                <a:spcPct val="90000"/>
              </a:lnSpc>
            </a:pPr>
            <a:r>
              <a:rPr lang="en-GB" sz="2800" dirty="0" smtClean="0"/>
              <a:t>Without reading your summary word for word: </a:t>
            </a:r>
          </a:p>
          <a:p>
            <a:pPr marL="609600" indent="-609600" algn="just">
              <a:lnSpc>
                <a:spcPct val="90000"/>
              </a:lnSpc>
              <a:buNone/>
            </a:pPr>
            <a:endParaRPr lang="en-GB" sz="2800" dirty="0" smtClean="0"/>
          </a:p>
          <a:p>
            <a:pPr marL="609600" indent="-609600" algn="just">
              <a:lnSpc>
                <a:spcPct val="90000"/>
              </a:lnSpc>
              <a:buNone/>
            </a:pPr>
            <a:r>
              <a:rPr lang="en-GB" sz="2800" b="1" dirty="0" smtClean="0"/>
              <a:t>1:</a:t>
            </a:r>
            <a:r>
              <a:rPr lang="en-GB" sz="2800" dirty="0" smtClean="0"/>
              <a:t> 	Tell your partner about the article/research</a:t>
            </a:r>
          </a:p>
          <a:p>
            <a:pPr marL="609600" indent="-609600" algn="just">
              <a:lnSpc>
                <a:spcPct val="90000"/>
              </a:lnSpc>
              <a:buNone/>
            </a:pPr>
            <a:r>
              <a:rPr lang="en-GB" sz="2800" b="1" dirty="0" smtClean="0"/>
              <a:t>2:</a:t>
            </a:r>
            <a:r>
              <a:rPr lang="en-GB" sz="2800" dirty="0" smtClean="0"/>
              <a:t> 	Tell them how you decided whether information was important enough to be included in your summary</a:t>
            </a:r>
          </a:p>
          <a:p>
            <a:pPr marL="609600" indent="-609600" algn="just">
              <a:lnSpc>
                <a:spcPct val="90000"/>
              </a:lnSpc>
              <a:buNone/>
            </a:pPr>
            <a:r>
              <a:rPr lang="en-GB" sz="2800" b="1" dirty="0" smtClean="0"/>
              <a:t>3:</a:t>
            </a:r>
            <a:r>
              <a:rPr lang="en-GB" sz="2800" dirty="0" smtClean="0"/>
              <a:t> 	Try to think of some information that you decided to leave out, even though it was somewhat important, and 	       explain/justify why you left it out</a:t>
            </a:r>
          </a:p>
          <a:p>
            <a:endParaRPr lang="en-CA" dirty="0"/>
          </a:p>
        </p:txBody>
      </p:sp>
      <p:sp>
        <p:nvSpPr>
          <p:cNvPr id="3" name="Title 2"/>
          <p:cNvSpPr>
            <a:spLocks noGrp="1"/>
          </p:cNvSpPr>
          <p:nvPr>
            <p:ph type="title"/>
          </p:nvPr>
        </p:nvSpPr>
        <p:spPr>
          <a:xfrm>
            <a:off x="457200" y="413792"/>
            <a:ext cx="8686800" cy="1143000"/>
          </a:xfrm>
        </p:spPr>
        <p:txBody>
          <a:bodyPr>
            <a:normAutofit fontScale="90000"/>
          </a:bodyPr>
          <a:lstStyle/>
          <a:p>
            <a:r>
              <a:rPr lang="en-US" sz="4400" u="sng" dirty="0" smtClean="0"/>
              <a:t>Activity 2 </a:t>
            </a:r>
            <a:br>
              <a:rPr lang="en-US" sz="4400" u="sng" dirty="0" smtClean="0"/>
            </a:br>
            <a:r>
              <a:rPr lang="en-US" sz="4400" dirty="0" smtClean="0"/>
              <a:t>		   </a:t>
            </a:r>
            <a:r>
              <a:rPr lang="en-US" sz="4000" u="sng" dirty="0" smtClean="0"/>
              <a:t>(work together, </a:t>
            </a:r>
            <a:r>
              <a:rPr lang="en-US" sz="4000" u="sng" dirty="0" smtClean="0">
                <a:solidFill>
                  <a:srgbClr val="FF0000"/>
                </a:solidFill>
              </a:rPr>
              <a:t>5 minutes</a:t>
            </a:r>
            <a:r>
              <a:rPr lang="en-US" sz="4000" u="sng" dirty="0" smtClean="0"/>
              <a:t>)</a:t>
            </a:r>
            <a:endParaRPr lang="en-CA" sz="4000" dirty="0"/>
          </a:p>
        </p:txBody>
      </p:sp>
      <p:pic>
        <p:nvPicPr>
          <p:cNvPr id="4" name="Picture 5"/>
          <p:cNvPicPr>
            <a:picLocks noChangeAspect="1" noChangeArrowheads="1"/>
          </p:cNvPicPr>
          <p:nvPr/>
        </p:nvPicPr>
        <p:blipFill>
          <a:blip r:embed="rId2" cstate="print"/>
          <a:srcRect l="6923" t="8803" b="5007"/>
          <a:stretch>
            <a:fillRect/>
          </a:stretch>
        </p:blipFill>
        <p:spPr bwMode="auto">
          <a:xfrm>
            <a:off x="251520" y="306652"/>
            <a:ext cx="2520280" cy="1610179"/>
          </a:xfrm>
          <a:prstGeom prst="roundRect">
            <a:avLst/>
          </a:prstGeom>
          <a:noFill/>
          <a:ln w="9525">
            <a:solidFill>
              <a:schemeClr val="tx1"/>
            </a:solid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484784"/>
            <a:ext cx="8435280" cy="5040560"/>
          </a:xfrm>
        </p:spPr>
        <p:txBody>
          <a:bodyPr>
            <a:normAutofit fontScale="77500" lnSpcReduction="20000"/>
          </a:bodyPr>
          <a:lstStyle/>
          <a:p>
            <a:pPr marL="457200" indent="-457200">
              <a:buFontTx/>
              <a:buChar char="•"/>
            </a:pPr>
            <a:r>
              <a:rPr lang="en-GB" dirty="0" smtClean="0"/>
              <a:t>Swap your summary with your partner </a:t>
            </a:r>
            <a:br>
              <a:rPr lang="en-GB" dirty="0" smtClean="0"/>
            </a:br>
            <a:r>
              <a:rPr lang="en-GB" dirty="0" smtClean="0"/>
              <a:t>(and the related research article, if </a:t>
            </a:r>
            <a:br>
              <a:rPr lang="en-GB" dirty="0" smtClean="0"/>
            </a:br>
            <a:r>
              <a:rPr lang="en-GB" dirty="0" smtClean="0"/>
              <a:t>you have it with you)</a:t>
            </a:r>
            <a:br>
              <a:rPr lang="en-GB" dirty="0" smtClean="0"/>
            </a:br>
            <a:r>
              <a:rPr lang="en-GB" sz="1200" dirty="0" smtClean="0"/>
              <a:t> </a:t>
            </a:r>
            <a:endParaRPr lang="en-GB" dirty="0" smtClean="0"/>
          </a:p>
          <a:p>
            <a:pPr marL="457200" indent="-457200">
              <a:buFontTx/>
              <a:buChar char="•"/>
            </a:pPr>
            <a:r>
              <a:rPr lang="en-GB" dirty="0" smtClean="0"/>
              <a:t>Your task is to provide each other </a:t>
            </a:r>
            <a:br>
              <a:rPr lang="en-GB" dirty="0" smtClean="0"/>
            </a:br>
            <a:r>
              <a:rPr lang="en-GB" dirty="0" smtClean="0"/>
              <a:t>with constructive feedback (write </a:t>
            </a:r>
            <a:br>
              <a:rPr lang="en-GB" dirty="0" smtClean="0"/>
            </a:br>
            <a:r>
              <a:rPr lang="en-GB" dirty="0" smtClean="0"/>
              <a:t>this on a piece of paper)</a:t>
            </a:r>
            <a:br>
              <a:rPr lang="en-GB" dirty="0" smtClean="0"/>
            </a:br>
            <a:r>
              <a:rPr lang="en-GB" sz="1200" dirty="0" smtClean="0"/>
              <a:t> </a:t>
            </a:r>
            <a:endParaRPr lang="en-GB" dirty="0" smtClean="0"/>
          </a:p>
          <a:p>
            <a:pPr marL="457200" indent="-457200">
              <a:buFontTx/>
              <a:buChar char="•"/>
            </a:pPr>
            <a:r>
              <a:rPr lang="en-GB" dirty="0" smtClean="0"/>
              <a:t>Comment on the </a:t>
            </a:r>
            <a:r>
              <a:rPr lang="en-GB" b="1" u="sng" dirty="0" smtClean="0"/>
              <a:t>content and style</a:t>
            </a:r>
            <a:r>
              <a:rPr lang="en-GB" dirty="0" smtClean="0"/>
              <a:t> </a:t>
            </a:r>
            <a:br>
              <a:rPr lang="en-GB" dirty="0" smtClean="0"/>
            </a:br>
            <a:r>
              <a:rPr lang="en-GB" dirty="0" smtClean="0"/>
              <a:t>of your partner</a:t>
            </a:r>
            <a:r>
              <a:rPr lang="en-GB" altLang="en-US" dirty="0" smtClean="0"/>
              <a:t>’</a:t>
            </a:r>
            <a:r>
              <a:rPr lang="en-GB" dirty="0" smtClean="0"/>
              <a:t>s summary</a:t>
            </a:r>
          </a:p>
          <a:p>
            <a:pPr marL="457200" indent="-457200" algn="just">
              <a:buFontTx/>
              <a:buChar char="•"/>
            </a:pPr>
            <a:endParaRPr lang="en-GB" dirty="0" smtClean="0"/>
          </a:p>
          <a:p>
            <a:pPr marL="457200" indent="-457200" algn="just"/>
            <a:r>
              <a:rPr lang="en-GB" b="1" dirty="0" smtClean="0"/>
              <a:t>1: </a:t>
            </a:r>
            <a:r>
              <a:rPr lang="en-GB" dirty="0" smtClean="0"/>
              <a:t>	In terms of content, refer to the six questions on your handout and ask whether your partner has addressed each of these (without including boring, redundant, or over-specific detail)</a:t>
            </a:r>
          </a:p>
          <a:p>
            <a:pPr marL="457200" indent="-457200" algn="just"/>
            <a:endParaRPr lang="en-GB" dirty="0" smtClean="0"/>
          </a:p>
          <a:p>
            <a:pPr marL="457200" indent="-457200" algn="just"/>
            <a:r>
              <a:rPr lang="en-GB" b="1" dirty="0" smtClean="0"/>
              <a:t>2:</a:t>
            </a:r>
            <a:r>
              <a:rPr lang="en-GB" dirty="0" smtClean="0"/>
              <a:t> In terms of style, remember all the writing skills you  	have learned in this course and look out for any 	    			associated errors</a:t>
            </a:r>
            <a:endParaRPr lang="en-GB" dirty="0" smtClean="0">
              <a:latin typeface="Times New Roman" pitchFamily="18" charset="0"/>
            </a:endParaRPr>
          </a:p>
          <a:p>
            <a:endParaRPr lang="en-CA" dirty="0"/>
          </a:p>
        </p:txBody>
      </p:sp>
      <p:sp>
        <p:nvSpPr>
          <p:cNvPr id="3" name="Title 2"/>
          <p:cNvSpPr>
            <a:spLocks noGrp="1"/>
          </p:cNvSpPr>
          <p:nvPr>
            <p:ph type="title"/>
          </p:nvPr>
        </p:nvSpPr>
        <p:spPr>
          <a:xfrm>
            <a:off x="457200" y="260648"/>
            <a:ext cx="8229600" cy="1143000"/>
          </a:xfrm>
        </p:spPr>
        <p:txBody>
          <a:bodyPr>
            <a:normAutofit fontScale="90000"/>
          </a:bodyPr>
          <a:lstStyle/>
          <a:p>
            <a:r>
              <a:rPr lang="en-US" sz="4400" u="sng" dirty="0" smtClean="0"/>
              <a:t>Activity 3 </a:t>
            </a:r>
            <a:br>
              <a:rPr lang="en-US" sz="4400" u="sng" dirty="0" smtClean="0"/>
            </a:br>
            <a:r>
              <a:rPr lang="en-US" sz="4000" u="sng" dirty="0" smtClean="0"/>
              <a:t>(work together, </a:t>
            </a:r>
            <a:r>
              <a:rPr lang="en-US" sz="4000" u="sng" dirty="0" smtClean="0">
                <a:solidFill>
                  <a:srgbClr val="FF0000"/>
                </a:solidFill>
              </a:rPr>
              <a:t>15 minutes</a:t>
            </a:r>
            <a:r>
              <a:rPr lang="en-US" sz="4000" u="sng" dirty="0" smtClean="0"/>
              <a:t>)</a:t>
            </a:r>
            <a:endParaRPr lang="en-CA" sz="4000" dirty="0"/>
          </a:p>
        </p:txBody>
      </p:sp>
      <p:pic>
        <p:nvPicPr>
          <p:cNvPr id="5" name="Picture 4"/>
          <p:cNvPicPr/>
          <p:nvPr/>
        </p:nvPicPr>
        <p:blipFill>
          <a:blip r:embed="rId2" cstate="print"/>
          <a:srcRect l="6414" t="3335" r="7063" b="3270"/>
          <a:stretch>
            <a:fillRect/>
          </a:stretch>
        </p:blipFill>
        <p:spPr bwMode="auto">
          <a:xfrm>
            <a:off x="5436096" y="1916832"/>
            <a:ext cx="3456384" cy="2016224"/>
          </a:xfrm>
          <a:prstGeom prst="roundRect">
            <a:avLst/>
          </a:prstGeom>
          <a:noFill/>
          <a:ln w="9525">
            <a:solidFill>
              <a:schemeClr val="tx1"/>
            </a:solid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110</TotalTime>
  <Words>131</Words>
  <Application>Microsoft Office PowerPoint</Application>
  <PresentationFormat>On-screen Show (4:3)</PresentationFormat>
  <Paragraphs>76</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MS PGothic</vt:lpstr>
      <vt:lpstr>Arial</vt:lpstr>
      <vt:lpstr>Calibri</vt:lpstr>
      <vt:lpstr>Lucida Sans Unicode</vt:lpstr>
      <vt:lpstr>Times New Roman</vt:lpstr>
      <vt:lpstr>Verdana</vt:lpstr>
      <vt:lpstr>Wingdings 2</vt:lpstr>
      <vt:lpstr>Wingdings 3</vt:lpstr>
      <vt:lpstr>Concourse</vt:lpstr>
      <vt:lpstr>Summarizing Journal Articles</vt:lpstr>
      <vt:lpstr>   Learning Objectives</vt:lpstr>
      <vt:lpstr>Activity 1  (work together, 10 minutes)</vt:lpstr>
      <vt:lpstr>Activity 1  (work together, 10 minutes)</vt:lpstr>
      <vt:lpstr>Activity 1 Solutions</vt:lpstr>
      <vt:lpstr>   Activity 1 Solutions</vt:lpstr>
      <vt:lpstr>  Activity 1 Solutions</vt:lpstr>
      <vt:lpstr>Activity 2       (work together, 5 minutes)</vt:lpstr>
      <vt:lpstr>Activity 3  (work together, 15 minutes)</vt:lpstr>
      <vt:lpstr>Activity 4  (work alone, 10 minutes)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Summarizing Journal Articles</dc:title>
  <dc:creator>Anita</dc:creator>
  <cp:lastModifiedBy>Anita Restivo</cp:lastModifiedBy>
  <cp:revision>21</cp:revision>
  <dcterms:created xsi:type="dcterms:W3CDTF">2014-07-22T19:01:34Z</dcterms:created>
  <dcterms:modified xsi:type="dcterms:W3CDTF">2015-01-27T19:36:49Z</dcterms:modified>
</cp:coreProperties>
</file>