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55576" y="260648"/>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8B3E514-223A-4FDC-8D88-91180E8653C7}" type="datetimeFigureOut">
              <a:rPr lang="en-CA" smtClean="0"/>
              <a:t>2015-01-26</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DD95CE-28E1-47AD-AA0E-D98BEC15FD00}" type="slidenum">
              <a:rPr lang="en-CA" smtClean="0"/>
              <a:t>‹#›</a:t>
            </a:fld>
            <a:endParaRPr lang="en-CA"/>
          </a:p>
        </p:txBody>
      </p:sp>
      <p:sp>
        <p:nvSpPr>
          <p:cNvPr id="17" name="Subtitle 16"/>
          <p:cNvSpPr>
            <a:spLocks noGrp="1"/>
          </p:cNvSpPr>
          <p:nvPr>
            <p:ph type="subTitle" idx="1"/>
          </p:nvPr>
        </p:nvSpPr>
        <p:spPr>
          <a:xfrm>
            <a:off x="611560" y="5373216"/>
            <a:ext cx="7772400" cy="1199704"/>
          </a:xfrm>
        </p:spPr>
        <p:txBody>
          <a:bodyPr lIns="45720" rIns="45720"/>
          <a:lstStyle>
            <a:lvl1pPr marL="0" marR="64008"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8B3E514-223A-4FDC-8D88-91180E8653C7}" type="datetimeFigureOut">
              <a:rPr lang="en-CA" smtClean="0"/>
              <a:t>2015-01-26</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8B3E514-223A-4FDC-8D88-91180E8653C7}" type="datetimeFigureOut">
              <a:rPr lang="en-CA" smtClean="0"/>
              <a:t>2015-01-26</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B3E514-223A-4FDC-8D88-91180E8653C7}" type="datetimeFigureOut">
              <a:rPr lang="en-CA" smtClean="0"/>
              <a:t>2015-01-26</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DD95CE-28E1-47AD-AA0E-D98BEC15FD00}"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B3E514-223A-4FDC-8D88-91180E8653C7}" type="datetimeFigureOut">
              <a:rPr lang="en-CA" smtClean="0"/>
              <a:t>2015-01-26</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DD95CE-28E1-47AD-AA0E-D98BEC15FD00}"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youtube.com/channel/UCvynvmsn_NTlS9lc8cH-OFw"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Succinct Writing, Dealing with Jargon</a:t>
            </a:r>
            <a:endParaRPr lang="en-CA" dirty="0"/>
          </a:p>
        </p:txBody>
      </p:sp>
      <p:sp>
        <p:nvSpPr>
          <p:cNvPr id="3" name="Subtitle 2"/>
          <p:cNvSpPr>
            <a:spLocks noGrp="1"/>
          </p:cNvSpPr>
          <p:nvPr>
            <p:ph type="subTitle" idx="1"/>
          </p:nvPr>
        </p:nvSpPr>
        <p:spPr>
          <a:xfrm>
            <a:off x="611560" y="5445224"/>
            <a:ext cx="7772400" cy="1199704"/>
          </a:xfrm>
        </p:spPr>
        <p:txBody>
          <a:bodyPr>
            <a:normAutofit/>
          </a:bodyPr>
          <a:lstStyle/>
          <a:p>
            <a:pPr marL="365125" marR="0" indent="-255588">
              <a:buFont typeface="Wingdings 3" pitchFamily="18" charset="2"/>
              <a:buChar char=""/>
            </a:pPr>
            <a:r>
              <a:rPr lang="en-CA" sz="1700" dirty="0" smtClean="0"/>
              <a:t>Visit our </a:t>
            </a:r>
            <a:r>
              <a:rPr lang="en-CA" sz="1700" dirty="0" smtClean="0">
                <a:solidFill>
                  <a:srgbClr val="EB641B"/>
                </a:solidFill>
                <a:hlinkClick r:id="rId2"/>
              </a:rPr>
              <a:t>YouTube</a:t>
            </a:r>
            <a:r>
              <a:rPr lang="en-CA" sz="1700" dirty="0" smtClean="0"/>
              <a:t> Channel</a:t>
            </a:r>
          </a:p>
          <a:p>
            <a:pPr marL="365125" marR="0" indent="-255588">
              <a:buFont typeface="Wingdings 3" pitchFamily="18" charset="2"/>
              <a:buChar char=""/>
            </a:pPr>
            <a:r>
              <a:rPr lang="en-CA" sz="1700" dirty="0" smtClean="0"/>
              <a:t>Student and Instructor Resources Website (inset hyperlink here)</a:t>
            </a:r>
          </a:p>
          <a:p>
            <a:endParaRPr lang="en-CA" dirty="0"/>
          </a:p>
        </p:txBody>
      </p:sp>
      <p:pic>
        <p:nvPicPr>
          <p:cNvPr id="4" name="Picture 3"/>
          <p:cNvPicPr/>
          <p:nvPr/>
        </p:nvPicPr>
        <p:blipFill>
          <a:blip r:embed="rId3" cstate="print"/>
          <a:srcRect l="11827" t="-675" r="14290" b="22359"/>
          <a:stretch>
            <a:fillRect/>
          </a:stretch>
        </p:blipFill>
        <p:spPr bwMode="auto">
          <a:xfrm>
            <a:off x="2339752" y="2348880"/>
            <a:ext cx="4320480" cy="2448272"/>
          </a:xfrm>
          <a:prstGeom prst="roundRect">
            <a:avLst/>
          </a:prstGeom>
          <a:noFill/>
          <a:ln w="9525">
            <a:solidFill>
              <a:schemeClr val="tx1"/>
            </a:solidFill>
            <a:miter lim="800000"/>
            <a:headEnd/>
            <a:tailEnd/>
          </a:ln>
        </p:spPr>
      </p:pic>
      <p:sp>
        <p:nvSpPr>
          <p:cNvPr id="5" name="Rectangle 2"/>
          <p:cNvSpPr>
            <a:spLocks noChangeArrowheads="1"/>
          </p:cNvSpPr>
          <p:nvPr/>
        </p:nvSpPr>
        <p:spPr bwMode="auto">
          <a:xfrm>
            <a:off x="197569" y="59726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0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69" y="6429895"/>
            <a:ext cx="1116013" cy="393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313582" y="66449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 Writing Resources for Learning </a:t>
            </a:r>
            <a:endParaRPr kumimoji="0" lang="en-CA"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scwrl.ubc.ca</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73424"/>
            <a:ext cx="8424936" cy="5184576"/>
          </a:xfrm>
        </p:spPr>
        <p:txBody>
          <a:bodyPr>
            <a:normAutofit fontScale="70000" lnSpcReduction="20000"/>
          </a:bodyPr>
          <a:lstStyle/>
          <a:p>
            <a:pPr algn="just">
              <a:lnSpc>
                <a:spcPct val="90000"/>
              </a:lnSpc>
              <a:buNone/>
            </a:pPr>
            <a:r>
              <a:rPr lang="en-GB" sz="2800" dirty="0" smtClean="0"/>
              <a:t>   Refer to your handout to see the explanations of the specific errors highlighted in red in this paragraph. If you have time, think about how you would re-write/improve these, but, </a:t>
            </a:r>
            <a:r>
              <a:rPr lang="en-GB" sz="2800" b="1" dirty="0" smtClean="0"/>
              <a:t>most importantly</a:t>
            </a:r>
            <a:r>
              <a:rPr lang="en-GB" sz="2800" dirty="0" smtClean="0"/>
              <a:t>, write down what you would say as feedback to your friend (assuming he/she had given you this paragraph to review).</a:t>
            </a:r>
          </a:p>
          <a:p>
            <a:pPr algn="just">
              <a:lnSpc>
                <a:spcPct val="90000"/>
              </a:lnSpc>
            </a:pPr>
            <a:endParaRPr lang="en-GB" sz="2800" dirty="0" smtClean="0"/>
          </a:p>
          <a:p>
            <a:pPr algn="just">
              <a:lnSpc>
                <a:spcPct val="90000"/>
              </a:lnSpc>
              <a:buNone/>
            </a:pPr>
            <a:r>
              <a:rPr lang="en-GB" sz="2800" b="1" dirty="0" smtClean="0"/>
              <a:t>   </a:t>
            </a:r>
            <a:r>
              <a:rPr lang="en-GB" sz="2800" b="1" i="1" dirty="0" smtClean="0"/>
              <a:t>Competition for food resources that are </a:t>
            </a:r>
            <a:r>
              <a:rPr lang="en-GB" sz="2800" b="1" i="1" dirty="0" smtClean="0">
                <a:solidFill>
                  <a:srgbClr val="FF0000"/>
                </a:solidFill>
              </a:rPr>
              <a:t>completely</a:t>
            </a:r>
            <a:r>
              <a:rPr lang="en-GB" sz="2800" b="1" i="1" baseline="30000" dirty="0" smtClean="0"/>
              <a:t>1</a:t>
            </a:r>
            <a:r>
              <a:rPr lang="en-GB" sz="2800" b="1" i="1" dirty="0" smtClean="0"/>
              <a:t> imperative for the survival of any individual of a species ensures that there are powerful </a:t>
            </a:r>
            <a:r>
              <a:rPr lang="en-GB" sz="2800" b="1" i="1" dirty="0" smtClean="0">
                <a:solidFill>
                  <a:srgbClr val="FF0000"/>
                </a:solidFill>
              </a:rPr>
              <a:t>selective forces</a:t>
            </a:r>
            <a:r>
              <a:rPr lang="en-GB" sz="2800" b="1" i="1" baseline="30000" dirty="0" smtClean="0"/>
              <a:t>2</a:t>
            </a:r>
            <a:r>
              <a:rPr lang="en-GB" sz="2800" b="1" i="1" dirty="0" smtClean="0"/>
              <a:t> </a:t>
            </a:r>
            <a:r>
              <a:rPr lang="en-GB" sz="2800" b="1" i="1" dirty="0" smtClean="0">
                <a:solidFill>
                  <a:srgbClr val="FF0000"/>
                </a:solidFill>
              </a:rPr>
              <a:t>exerted</a:t>
            </a:r>
            <a:r>
              <a:rPr lang="en-GB" sz="2800" b="1" i="1" baseline="30000" dirty="0" smtClean="0"/>
              <a:t>3</a:t>
            </a:r>
            <a:r>
              <a:rPr lang="en-GB" sz="2800" b="1" i="1" dirty="0" smtClean="0"/>
              <a:t> on these individuals. Because competition should typically (</a:t>
            </a:r>
            <a:r>
              <a:rPr lang="en-GB" sz="2800" b="1" i="1" dirty="0" smtClean="0">
                <a:solidFill>
                  <a:srgbClr val="FF0000"/>
                </a:solidFill>
              </a:rPr>
              <a:t>in more cases than not</a:t>
            </a:r>
            <a:r>
              <a:rPr lang="en-GB" sz="2800" b="1" i="1" baseline="30000" dirty="0" smtClean="0"/>
              <a:t>4</a:t>
            </a:r>
            <a:r>
              <a:rPr lang="en-GB" sz="2800" b="1" i="1" dirty="0" smtClean="0"/>
              <a:t>) be </a:t>
            </a:r>
            <a:r>
              <a:rPr lang="en-GB" sz="2800" b="1" i="1" dirty="0" smtClean="0">
                <a:solidFill>
                  <a:srgbClr val="FF0000"/>
                </a:solidFill>
              </a:rPr>
              <a:t>significantly</a:t>
            </a:r>
            <a:r>
              <a:rPr lang="en-GB" sz="2800" b="1" i="1" baseline="30000" dirty="0" smtClean="0"/>
              <a:t>5</a:t>
            </a:r>
            <a:r>
              <a:rPr lang="en-GB" sz="2800" b="1" i="1" dirty="0" smtClean="0"/>
              <a:t> higher between </a:t>
            </a:r>
            <a:r>
              <a:rPr lang="en-GB" sz="2800" b="1" i="1" dirty="0" smtClean="0">
                <a:solidFill>
                  <a:srgbClr val="FF0000"/>
                </a:solidFill>
              </a:rPr>
              <a:t>conspecifics</a:t>
            </a:r>
            <a:r>
              <a:rPr lang="en-GB" sz="2800" b="1" i="1" baseline="30000" dirty="0" smtClean="0"/>
              <a:t>6</a:t>
            </a:r>
            <a:r>
              <a:rPr lang="en-GB" sz="2800" b="1" i="1" dirty="0" smtClean="0"/>
              <a:t> than between members of different species, those that are </a:t>
            </a:r>
            <a:r>
              <a:rPr lang="en-GB" sz="2800" b="1" i="1" dirty="0" smtClean="0">
                <a:solidFill>
                  <a:srgbClr val="FF0000"/>
                </a:solidFill>
              </a:rPr>
              <a:t>impressive</a:t>
            </a:r>
            <a:r>
              <a:rPr lang="en-GB" sz="2800" b="1" i="1" baseline="30000" dirty="0" smtClean="0"/>
              <a:t>7</a:t>
            </a:r>
            <a:r>
              <a:rPr lang="en-GB" sz="2800" b="1" i="1" dirty="0" smtClean="0"/>
              <a:t> </a:t>
            </a:r>
            <a:r>
              <a:rPr lang="en-GB" sz="2800" b="1" i="1" dirty="0" smtClean="0">
                <a:solidFill>
                  <a:srgbClr val="FF0000"/>
                </a:solidFill>
              </a:rPr>
              <a:t>foragers</a:t>
            </a:r>
            <a:r>
              <a:rPr lang="en-GB" sz="2800" b="1" i="1" baseline="30000" dirty="0" smtClean="0"/>
              <a:t>8</a:t>
            </a:r>
            <a:r>
              <a:rPr lang="en-GB" sz="2800" b="1" i="1" dirty="0" smtClean="0"/>
              <a:t> typically pass their genes on to future generations </a:t>
            </a:r>
            <a:r>
              <a:rPr lang="en-GB" sz="2800" b="1" i="1" dirty="0" smtClean="0">
                <a:solidFill>
                  <a:srgbClr val="FF0000"/>
                </a:solidFill>
              </a:rPr>
              <a:t>in time to come</a:t>
            </a:r>
            <a:r>
              <a:rPr lang="en-GB" sz="2800" b="1" i="1" baseline="30000" dirty="0" smtClean="0"/>
              <a:t>9.</a:t>
            </a:r>
            <a:r>
              <a:rPr lang="en-GB" sz="2800" b="1" i="1" dirty="0" smtClean="0"/>
              <a:t> That individuals develop </a:t>
            </a:r>
            <a:r>
              <a:rPr lang="en-GB" sz="2800" b="1" i="1" dirty="0" smtClean="0">
                <a:solidFill>
                  <a:srgbClr val="FF0000"/>
                </a:solidFill>
              </a:rPr>
              <a:t>multi-faceted predator-induced context-dependent behavioural strategies</a:t>
            </a:r>
            <a:r>
              <a:rPr lang="en-GB" sz="2800" b="1" i="1" baseline="30000" dirty="0" smtClean="0"/>
              <a:t>10</a:t>
            </a:r>
            <a:r>
              <a:rPr lang="en-GB" sz="2800" b="1" i="1" dirty="0" smtClean="0"/>
              <a:t> in the short-term is also interesting. It shows that the </a:t>
            </a:r>
            <a:r>
              <a:rPr lang="en-GB" sz="2800" b="1" i="1" dirty="0" smtClean="0">
                <a:solidFill>
                  <a:srgbClr val="FF0000"/>
                </a:solidFill>
              </a:rPr>
              <a:t>burning</a:t>
            </a:r>
            <a:r>
              <a:rPr lang="en-GB" sz="2800" b="1" i="1" baseline="30000" dirty="0" smtClean="0"/>
              <a:t>11</a:t>
            </a:r>
            <a:r>
              <a:rPr lang="en-GB" sz="2800" b="1" i="1" dirty="0" smtClean="0"/>
              <a:t> desire to survive can cause individuals to develop </a:t>
            </a:r>
            <a:r>
              <a:rPr lang="en-GB" sz="2800" b="1" i="1" dirty="0" smtClean="0">
                <a:solidFill>
                  <a:srgbClr val="FF0000"/>
                </a:solidFill>
              </a:rPr>
              <a:t>completely</a:t>
            </a:r>
            <a:r>
              <a:rPr lang="en-GB" sz="2800" b="1" i="1" baseline="30000" dirty="0" smtClean="0"/>
              <a:t>12</a:t>
            </a:r>
            <a:r>
              <a:rPr lang="en-GB" sz="2800" b="1" i="1" dirty="0" smtClean="0"/>
              <a:t> unique strategies based on the environments in which they </a:t>
            </a:r>
            <a:r>
              <a:rPr lang="en-GB" sz="2800" b="1" i="1" dirty="0" smtClean="0">
                <a:solidFill>
                  <a:srgbClr val="FF0000"/>
                </a:solidFill>
              </a:rPr>
              <a:t>find themselves to be living in</a:t>
            </a:r>
            <a:r>
              <a:rPr lang="en-GB" sz="2800" b="1" i="1" baseline="30000" dirty="0" smtClean="0"/>
              <a:t>13</a:t>
            </a:r>
            <a:r>
              <a:rPr lang="en-GB" sz="2800" b="1" i="1" dirty="0" smtClean="0"/>
              <a:t>.</a:t>
            </a:r>
            <a:endParaRPr lang="en-GB" sz="3600" b="1" i="1" dirty="0" smtClean="0">
              <a:latin typeface="Times New Roman" pitchFamily="18" charset="0"/>
            </a:endParaRPr>
          </a:p>
          <a:p>
            <a:endParaRPr lang="en-CA" dirty="0"/>
          </a:p>
        </p:txBody>
      </p:sp>
      <p:sp>
        <p:nvSpPr>
          <p:cNvPr id="3" name="Title 2"/>
          <p:cNvSpPr>
            <a:spLocks noGrp="1"/>
          </p:cNvSpPr>
          <p:nvPr>
            <p:ph type="title"/>
          </p:nvPr>
        </p:nvSpPr>
        <p:spPr>
          <a:xfrm>
            <a:off x="467544" y="404664"/>
            <a:ext cx="8229600" cy="1143000"/>
          </a:xfrm>
        </p:spPr>
        <p:txBody>
          <a:bodyPr>
            <a:normAutofit fontScale="90000"/>
          </a:bodyPr>
          <a:lstStyle/>
          <a:p>
            <a:r>
              <a:rPr lang="en-US" sz="4400" u="sng" dirty="0" smtClean="0"/>
              <a:t>Activity 1 </a:t>
            </a:r>
            <a:br>
              <a:rPr lang="en-US" sz="4400" u="sng" dirty="0" smtClean="0"/>
            </a:br>
            <a:r>
              <a:rPr lang="en-US" sz="4400" dirty="0" smtClean="0"/>
              <a:t>	    </a:t>
            </a:r>
            <a:r>
              <a:rPr lang="en-US" sz="4400" u="sng" dirty="0" smtClean="0"/>
              <a:t>(work alone, </a:t>
            </a:r>
            <a:r>
              <a:rPr lang="en-US" sz="4400" u="sng" dirty="0" smtClean="0">
                <a:solidFill>
                  <a:srgbClr val="FF0000"/>
                </a:solidFill>
              </a:rPr>
              <a:t>10 minutes</a:t>
            </a:r>
            <a:r>
              <a:rPr lang="en-US" sz="4400" u="sng" dirty="0" smtClean="0"/>
              <a:t>)</a:t>
            </a:r>
            <a:endParaRPr lang="en-CA" sz="4400" dirty="0"/>
          </a:p>
        </p:txBody>
      </p:sp>
      <p:pic>
        <p:nvPicPr>
          <p:cNvPr id="4" name="Picture 3"/>
          <p:cNvPicPr/>
          <p:nvPr/>
        </p:nvPicPr>
        <p:blipFill>
          <a:blip r:embed="rId2" cstate="print"/>
          <a:srcRect l="17040" t="16045" r="14802" b="14492"/>
          <a:stretch>
            <a:fillRect/>
          </a:stretch>
        </p:blipFill>
        <p:spPr bwMode="auto">
          <a:xfrm>
            <a:off x="899592" y="188640"/>
            <a:ext cx="1152128" cy="1440160"/>
          </a:xfrm>
          <a:prstGeom prst="round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85000" lnSpcReduction="20000"/>
          </a:bodyPr>
          <a:lstStyle/>
          <a:p>
            <a:pPr algn="just"/>
            <a:r>
              <a:rPr lang="en-US" sz="2800" dirty="0" smtClean="0"/>
              <a:t>Note how the suggested solution for the general feedback you could give on this paragraph is both </a:t>
            </a:r>
            <a:r>
              <a:rPr lang="en-US" sz="2800" u="sng" dirty="0" smtClean="0"/>
              <a:t>constructive and positive/encouraging</a:t>
            </a:r>
            <a:r>
              <a:rPr lang="en-US" sz="2800" dirty="0" smtClean="0"/>
              <a:t>:</a:t>
            </a:r>
            <a:endParaRPr lang="en-US" sz="2800" b="1" dirty="0" smtClean="0"/>
          </a:p>
          <a:p>
            <a:pPr algn="just"/>
            <a:endParaRPr lang="en-US" sz="2800" b="1" dirty="0" smtClean="0"/>
          </a:p>
          <a:p>
            <a:pPr algn="just"/>
            <a:r>
              <a:rPr lang="en-US" altLang="en-US" sz="2800" b="1" dirty="0" smtClean="0"/>
              <a:t>“</a:t>
            </a:r>
            <a:r>
              <a:rPr lang="en-US" altLang="ja-JP" sz="2800" b="1" dirty="0" smtClean="0"/>
              <a:t>The</a:t>
            </a:r>
            <a:r>
              <a:rPr lang="en-GB" altLang="ja-JP" sz="2800" b="1" dirty="0" smtClean="0"/>
              <a:t> paragraph contains a number of redundant words and phrases, which means you could make it more concise without losing the excellent and interesting content. Try to reduce the use of jargon, or explain it when you do use specialist language, so that anyone can understand the topic. You use overly complicated words in a few places, so perhaps think about replacing them with some that are easier to understand. If you can do those three things, I think the paragraph will be much more concise and easier to read.</a:t>
            </a:r>
            <a:r>
              <a:rPr lang="en-GB" altLang="en-US" sz="2800" b="1" dirty="0" smtClean="0"/>
              <a:t>”</a:t>
            </a:r>
            <a:endParaRPr lang="en-GB" altLang="ja-JP" dirty="0" smtClean="0">
              <a:latin typeface="Times New Roman" pitchFamily="18" charset="0"/>
            </a:endParaRPr>
          </a:p>
          <a:p>
            <a:endParaRPr lang="en-CA" dirty="0"/>
          </a:p>
        </p:txBody>
      </p:sp>
      <p:sp>
        <p:nvSpPr>
          <p:cNvPr id="3" name="Title 2"/>
          <p:cNvSpPr>
            <a:spLocks noGrp="1"/>
          </p:cNvSpPr>
          <p:nvPr>
            <p:ph type="title"/>
          </p:nvPr>
        </p:nvSpPr>
        <p:spPr/>
        <p:txBody>
          <a:bodyPr>
            <a:normAutofit fontScale="90000"/>
          </a:bodyPr>
          <a:lstStyle/>
          <a:p>
            <a:r>
              <a:rPr lang="en-GB" sz="4400" u="sng" dirty="0" smtClean="0"/>
              <a:t>Activity 1: Suggested solution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6792"/>
            <a:ext cx="8686800" cy="4972008"/>
          </a:xfrm>
        </p:spPr>
        <p:txBody>
          <a:bodyPr>
            <a:normAutofit fontScale="77500" lnSpcReduction="20000"/>
          </a:bodyPr>
          <a:lstStyle/>
          <a:p>
            <a:pPr marL="609600" indent="-609600" algn="just">
              <a:lnSpc>
                <a:spcPct val="90000"/>
              </a:lnSpc>
              <a:buNone/>
            </a:pPr>
            <a:r>
              <a:rPr lang="en-GB" sz="2800" dirty="0" smtClean="0"/>
              <a:t>	Take out the abstract that you re-wrote for one of the two journal articles posted on Connect (</a:t>
            </a:r>
            <a:r>
              <a:rPr lang="en-GB" sz="2800" b="1" dirty="0" smtClean="0"/>
              <a:t>Question 10 of the pre-class assignment</a:t>
            </a:r>
            <a:r>
              <a:rPr lang="en-GB" sz="2800" dirty="0" smtClean="0"/>
              <a:t>). Pass it to a partner, and have him/her provide some general feedback while you do the same for his/her abstract. </a:t>
            </a:r>
          </a:p>
          <a:p>
            <a:pPr marL="609600" indent="-609600" algn="just">
              <a:lnSpc>
                <a:spcPct val="90000"/>
              </a:lnSpc>
              <a:buNone/>
            </a:pPr>
            <a:endParaRPr lang="en-GB" sz="2800" dirty="0" smtClean="0"/>
          </a:p>
          <a:p>
            <a:pPr marL="609600" indent="-609600" algn="just">
              <a:lnSpc>
                <a:spcPct val="90000"/>
              </a:lnSpc>
              <a:buNone/>
            </a:pPr>
            <a:r>
              <a:rPr lang="en-GB" sz="2800" dirty="0" smtClean="0"/>
              <a:t>    	When reading your partner</a:t>
            </a:r>
            <a:r>
              <a:rPr lang="en-GB" altLang="en-US" sz="2800" dirty="0" smtClean="0"/>
              <a:t>’</a:t>
            </a:r>
            <a:r>
              <a:rPr lang="en-GB" sz="2800" dirty="0" smtClean="0"/>
              <a:t>s work before giving feedback, focus on answering the following four questions:</a:t>
            </a:r>
          </a:p>
          <a:p>
            <a:pPr marL="609600" indent="-609600" algn="just">
              <a:lnSpc>
                <a:spcPct val="90000"/>
              </a:lnSpc>
            </a:pPr>
            <a:endParaRPr lang="en-GB" sz="2800" dirty="0" smtClean="0"/>
          </a:p>
          <a:p>
            <a:pPr marL="609600" indent="-609600">
              <a:lnSpc>
                <a:spcPct val="90000"/>
              </a:lnSpc>
              <a:buNone/>
            </a:pPr>
            <a:r>
              <a:rPr lang="en-GB" sz="2800" dirty="0" smtClean="0"/>
              <a:t>	</a:t>
            </a:r>
            <a:r>
              <a:rPr lang="en-GB" sz="2800" b="1" dirty="0" smtClean="0"/>
              <a:t>1:</a:t>
            </a:r>
            <a:r>
              <a:rPr lang="en-GB" sz="2800" dirty="0" smtClean="0"/>
              <a:t>	Are there any sentences that could be </a:t>
            </a:r>
            <a:br>
              <a:rPr lang="en-GB" sz="2800" dirty="0" smtClean="0"/>
            </a:br>
            <a:r>
              <a:rPr lang="en-GB" sz="2800" dirty="0" smtClean="0"/>
              <a:t>   more concise?</a:t>
            </a:r>
          </a:p>
          <a:p>
            <a:pPr marL="609600" indent="-609600">
              <a:lnSpc>
                <a:spcPct val="90000"/>
              </a:lnSpc>
              <a:buNone/>
            </a:pPr>
            <a:r>
              <a:rPr lang="en-GB" sz="2800" dirty="0" smtClean="0"/>
              <a:t>	</a:t>
            </a:r>
            <a:r>
              <a:rPr lang="en-GB" sz="2800" b="1" dirty="0" smtClean="0"/>
              <a:t>2:</a:t>
            </a:r>
            <a:r>
              <a:rPr lang="en-GB" sz="2800" dirty="0" smtClean="0"/>
              <a:t>	Are there any unnecessarily complicated </a:t>
            </a:r>
            <a:br>
              <a:rPr lang="en-GB" sz="2800" dirty="0" smtClean="0"/>
            </a:br>
            <a:r>
              <a:rPr lang="en-GB" sz="2800" dirty="0" smtClean="0"/>
              <a:t>   words or redundant qualifiers?</a:t>
            </a:r>
          </a:p>
          <a:p>
            <a:pPr marL="609600" indent="-609600">
              <a:lnSpc>
                <a:spcPct val="90000"/>
              </a:lnSpc>
              <a:buNone/>
            </a:pPr>
            <a:r>
              <a:rPr lang="en-GB" sz="2800" dirty="0" smtClean="0"/>
              <a:t>	</a:t>
            </a:r>
            <a:r>
              <a:rPr lang="en-GB" sz="2800" b="1" dirty="0" smtClean="0"/>
              <a:t>3:</a:t>
            </a:r>
            <a:r>
              <a:rPr lang="en-GB" sz="2800" dirty="0" smtClean="0"/>
              <a:t> Are there any ambiguous words in the </a:t>
            </a:r>
            <a:br>
              <a:rPr lang="en-GB" sz="2800" dirty="0" smtClean="0"/>
            </a:br>
            <a:r>
              <a:rPr lang="en-GB" sz="2800" dirty="0" smtClean="0"/>
              <a:t>   sentences?</a:t>
            </a:r>
          </a:p>
          <a:p>
            <a:pPr marL="609600" indent="-609600">
              <a:lnSpc>
                <a:spcPct val="90000"/>
              </a:lnSpc>
              <a:buNone/>
            </a:pPr>
            <a:r>
              <a:rPr lang="en-GB" sz="2800" dirty="0" smtClean="0">
                <a:latin typeface="Times New Roman" pitchFamily="18" charset="0"/>
              </a:rPr>
              <a:t>	</a:t>
            </a:r>
            <a:r>
              <a:rPr lang="en-GB" sz="2800" b="1" dirty="0" smtClean="0">
                <a:cs typeface="Arial" charset="0"/>
              </a:rPr>
              <a:t>4: </a:t>
            </a:r>
            <a:r>
              <a:rPr lang="en-GB" sz="2800" dirty="0" smtClean="0">
                <a:cs typeface="Arial" charset="0"/>
              </a:rPr>
              <a:t>Is there any jargon that should be dealt </a:t>
            </a:r>
            <a:br>
              <a:rPr lang="en-GB" sz="2800" dirty="0" smtClean="0">
                <a:cs typeface="Arial" charset="0"/>
              </a:rPr>
            </a:br>
            <a:r>
              <a:rPr lang="en-GB" sz="2800" dirty="0" smtClean="0">
                <a:cs typeface="Arial" charset="0"/>
              </a:rPr>
              <a:t>      with?</a:t>
            </a:r>
            <a:endParaRPr lang="en-CA" dirty="0"/>
          </a:p>
        </p:txBody>
      </p:sp>
      <p:sp>
        <p:nvSpPr>
          <p:cNvPr id="3" name="Title 2"/>
          <p:cNvSpPr>
            <a:spLocks noGrp="1"/>
          </p:cNvSpPr>
          <p:nvPr>
            <p:ph type="title"/>
          </p:nvPr>
        </p:nvSpPr>
        <p:spPr/>
        <p:txBody>
          <a:bodyPr>
            <a:normAutofit fontScale="90000"/>
          </a:bodyPr>
          <a:lstStyle/>
          <a:p>
            <a:r>
              <a:rPr lang="en-US" sz="4400" u="sng" dirty="0" smtClean="0"/>
              <a:t>Activity 2 </a:t>
            </a:r>
            <a:br>
              <a:rPr lang="en-US" sz="4400" u="sng" dirty="0" smtClean="0"/>
            </a:br>
            <a:r>
              <a:rPr lang="en-US" sz="4400" u="sng" dirty="0" smtClean="0"/>
              <a:t>(work together, </a:t>
            </a:r>
            <a:r>
              <a:rPr lang="en-US" sz="4400" u="sng" dirty="0" smtClean="0">
                <a:solidFill>
                  <a:srgbClr val="FF0000"/>
                </a:solidFill>
              </a:rPr>
              <a:t>10 minutes</a:t>
            </a:r>
            <a:r>
              <a:rPr lang="en-US" sz="4400" u="sng" dirty="0" smtClean="0"/>
              <a:t>)</a:t>
            </a:r>
            <a:endParaRPr lang="en-CA" dirty="0"/>
          </a:p>
        </p:txBody>
      </p:sp>
      <p:pic>
        <p:nvPicPr>
          <p:cNvPr id="1026" name="Picture 2"/>
          <p:cNvPicPr>
            <a:picLocks noChangeAspect="1" noChangeArrowheads="1"/>
          </p:cNvPicPr>
          <p:nvPr/>
        </p:nvPicPr>
        <p:blipFill>
          <a:blip r:embed="rId2" cstate="print"/>
          <a:srcRect l="2438" r="9523"/>
          <a:stretch>
            <a:fillRect/>
          </a:stretch>
        </p:blipFill>
        <p:spPr bwMode="auto">
          <a:xfrm>
            <a:off x="6660232" y="3717032"/>
            <a:ext cx="2016224" cy="2665462"/>
          </a:xfrm>
          <a:prstGeom prst="round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56792"/>
            <a:ext cx="8229600" cy="4896544"/>
          </a:xfrm>
        </p:spPr>
        <p:txBody>
          <a:bodyPr>
            <a:normAutofit fontScale="92500"/>
          </a:bodyPr>
          <a:lstStyle/>
          <a:p>
            <a:pPr marL="457200" indent="-457200" algn="just"/>
            <a:r>
              <a:rPr lang="en-GB" dirty="0" smtClean="0"/>
              <a:t>Now, spend a few minutes to re-write your version of the abstract to improve it based on the feedback provided by your partner. </a:t>
            </a:r>
          </a:p>
          <a:p>
            <a:pPr marL="457200" indent="-457200" algn="just"/>
            <a:endParaRPr lang="en-GB" dirty="0" smtClean="0"/>
          </a:p>
          <a:p>
            <a:pPr marL="457200" indent="-457200" algn="just"/>
            <a:r>
              <a:rPr lang="en-GB" dirty="0" smtClean="0"/>
              <a:t>Once you have completed your re-write, pass it to the partner you worked with before, and:</a:t>
            </a:r>
            <a:br>
              <a:rPr lang="en-GB" dirty="0" smtClean="0"/>
            </a:br>
            <a:endParaRPr lang="en-GB" sz="2100" b="1" dirty="0" smtClean="0"/>
          </a:p>
          <a:p>
            <a:pPr marL="2578608" lvl="8" indent="-457200">
              <a:buFont typeface="Arial" charset="0"/>
              <a:buAutoNum type="arabicParenBoth"/>
            </a:pPr>
            <a:r>
              <a:rPr lang="en-GB" sz="2300" dirty="0" smtClean="0"/>
              <a:t>have him/her assess whether it has been improved </a:t>
            </a:r>
            <a:br>
              <a:rPr lang="en-GB" sz="2300" dirty="0" smtClean="0"/>
            </a:br>
            <a:endParaRPr lang="en-GB" dirty="0" smtClean="0"/>
          </a:p>
          <a:p>
            <a:pPr marL="2578608" lvl="8" indent="-457200">
              <a:buFont typeface="Arial" charset="0"/>
              <a:buAutoNum type="arabicParenBoth"/>
            </a:pPr>
            <a:r>
              <a:rPr lang="en-GB" sz="2300" dirty="0" smtClean="0"/>
              <a:t>tell him/her whether you found his/her feedback </a:t>
            </a:r>
            <a:br>
              <a:rPr lang="en-GB" sz="2300" dirty="0" smtClean="0"/>
            </a:br>
            <a:r>
              <a:rPr lang="en-GB" sz="2300" dirty="0" smtClean="0"/>
              <a:t>useful</a:t>
            </a:r>
            <a:endParaRPr lang="en-GB" sz="2300" dirty="0" smtClean="0">
              <a:latin typeface="Times New Roman" pitchFamily="18" charset="0"/>
            </a:endParaRPr>
          </a:p>
          <a:p>
            <a:endParaRPr lang="en-CA" dirty="0"/>
          </a:p>
        </p:txBody>
      </p:sp>
      <p:sp>
        <p:nvSpPr>
          <p:cNvPr id="3" name="Title 2"/>
          <p:cNvSpPr>
            <a:spLocks noGrp="1"/>
          </p:cNvSpPr>
          <p:nvPr>
            <p:ph type="title"/>
          </p:nvPr>
        </p:nvSpPr>
        <p:spPr/>
        <p:txBody>
          <a:bodyPr>
            <a:normAutofit fontScale="90000"/>
          </a:bodyPr>
          <a:lstStyle/>
          <a:p>
            <a:r>
              <a:rPr lang="en-US" sz="4400" u="sng" dirty="0" smtClean="0"/>
              <a:t>Activity 3 </a:t>
            </a:r>
            <a:br>
              <a:rPr lang="en-US" sz="4400" u="sng" dirty="0" smtClean="0"/>
            </a:br>
            <a:r>
              <a:rPr lang="en-US" sz="3200" u="sng" dirty="0" smtClean="0"/>
              <a:t>(work alone, and then together, </a:t>
            </a:r>
            <a:r>
              <a:rPr lang="en-US" sz="3200" u="sng" dirty="0" smtClean="0">
                <a:solidFill>
                  <a:srgbClr val="FF0000"/>
                </a:solidFill>
              </a:rPr>
              <a:t>15 minutes</a:t>
            </a:r>
            <a:r>
              <a:rPr lang="en-US" sz="3200" u="sng" dirty="0" smtClean="0"/>
              <a:t>)</a:t>
            </a:r>
            <a:endParaRPr lang="en-CA" sz="3200" dirty="0"/>
          </a:p>
        </p:txBody>
      </p:sp>
      <p:pic>
        <p:nvPicPr>
          <p:cNvPr id="7" name="Picture 2"/>
          <p:cNvPicPr>
            <a:picLocks noChangeAspect="1" noChangeArrowheads="1"/>
          </p:cNvPicPr>
          <p:nvPr/>
        </p:nvPicPr>
        <p:blipFill>
          <a:blip r:embed="rId2" cstate="print"/>
          <a:srcRect l="4878" t="5484" r="2439" b="8086"/>
          <a:stretch>
            <a:fillRect/>
          </a:stretch>
        </p:blipFill>
        <p:spPr bwMode="auto">
          <a:xfrm>
            <a:off x="251520" y="4365104"/>
            <a:ext cx="2468846" cy="1891157"/>
          </a:xfrm>
          <a:prstGeom prst="round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900000"/>
          </a:xfrm>
        </p:spPr>
        <p:txBody>
          <a:bodyPr>
            <a:normAutofit fontScale="77500" lnSpcReduction="20000"/>
          </a:bodyPr>
          <a:lstStyle/>
          <a:p>
            <a:pPr algn="just">
              <a:spcBef>
                <a:spcPct val="50000"/>
              </a:spcBef>
            </a:pPr>
            <a:r>
              <a:rPr lang="en-GB" dirty="0" smtClean="0"/>
              <a:t>Spend some time looking at the sample versions of the re-written abstracts to make sure you were on the right track in terms of highlighting issues with the writing, and phrasing your review in a constructive way. These sample revisions are on the handout your instructor will give you. </a:t>
            </a:r>
            <a:br>
              <a:rPr lang="en-GB" dirty="0" smtClean="0"/>
            </a:br>
            <a:endParaRPr lang="en-GB" dirty="0" smtClean="0"/>
          </a:p>
          <a:p>
            <a:pPr>
              <a:spcBef>
                <a:spcPct val="50000"/>
              </a:spcBef>
            </a:pPr>
            <a:r>
              <a:rPr lang="en-GB" u="sng" dirty="0" smtClean="0"/>
              <a:t>For both revisions:</a:t>
            </a:r>
            <a:br>
              <a:rPr lang="en-GB" u="sng" dirty="0" smtClean="0"/>
            </a:br>
            <a:endParaRPr lang="en-GB" u="sng" dirty="0" smtClean="0"/>
          </a:p>
          <a:p>
            <a:pPr>
              <a:spcBef>
                <a:spcPct val="50000"/>
              </a:spcBef>
              <a:buFontTx/>
              <a:buChar char="•"/>
            </a:pPr>
            <a:r>
              <a:rPr lang="en-US" dirty="0" smtClean="0">
                <a:solidFill>
                  <a:srgbClr val="FF0000"/>
                </a:solidFill>
              </a:rPr>
              <a:t>Red </a:t>
            </a:r>
            <a:r>
              <a:rPr lang="en-US" dirty="0" smtClean="0"/>
              <a:t>text highlights parts of the original </a:t>
            </a:r>
            <a:br>
              <a:rPr lang="en-US" dirty="0" smtClean="0"/>
            </a:br>
            <a:r>
              <a:rPr lang="en-US" dirty="0" smtClean="0"/>
              <a:t>that could be problematic and should be </a:t>
            </a:r>
            <a:br>
              <a:rPr lang="en-US" dirty="0" smtClean="0"/>
            </a:br>
            <a:r>
              <a:rPr lang="en-US" dirty="0" smtClean="0"/>
              <a:t>changed</a:t>
            </a:r>
          </a:p>
          <a:p>
            <a:pPr>
              <a:spcBef>
                <a:spcPct val="50000"/>
              </a:spcBef>
              <a:buFontTx/>
              <a:buChar char="•"/>
            </a:pPr>
            <a:r>
              <a:rPr lang="en-US" dirty="0" smtClean="0"/>
              <a:t>Superscript </a:t>
            </a:r>
            <a:r>
              <a:rPr lang="en-US" b="1" dirty="0" smtClean="0"/>
              <a:t>numbers </a:t>
            </a:r>
            <a:r>
              <a:rPr lang="en-US" dirty="0" smtClean="0"/>
              <a:t>refer to specific reasons that explain why the issue is problematic</a:t>
            </a:r>
          </a:p>
          <a:p>
            <a:pPr>
              <a:spcBef>
                <a:spcPct val="50000"/>
              </a:spcBef>
              <a:buFontTx/>
              <a:buChar char="•"/>
            </a:pPr>
            <a:r>
              <a:rPr lang="en-US" dirty="0" smtClean="0"/>
              <a:t>Superscript </a:t>
            </a:r>
            <a:r>
              <a:rPr lang="en-US" b="1" dirty="0" smtClean="0"/>
              <a:t>letters </a:t>
            </a:r>
            <a:r>
              <a:rPr lang="en-US" dirty="0" smtClean="0"/>
              <a:t>refer to more general problems </a:t>
            </a:r>
          </a:p>
          <a:p>
            <a:pPr>
              <a:spcBef>
                <a:spcPct val="50000"/>
              </a:spcBef>
              <a:buFontTx/>
              <a:buChar char="•"/>
            </a:pPr>
            <a:r>
              <a:rPr lang="en-US" dirty="0" smtClean="0"/>
              <a:t>A suggested revised version is provided</a:t>
            </a:r>
          </a:p>
          <a:p>
            <a:endParaRPr lang="en-CA" dirty="0"/>
          </a:p>
        </p:txBody>
      </p:sp>
      <p:sp>
        <p:nvSpPr>
          <p:cNvPr id="3" name="Title 2"/>
          <p:cNvSpPr>
            <a:spLocks noGrp="1"/>
          </p:cNvSpPr>
          <p:nvPr>
            <p:ph type="title"/>
          </p:nvPr>
        </p:nvSpPr>
        <p:spPr>
          <a:xfrm>
            <a:off x="467544" y="404664"/>
            <a:ext cx="8229600" cy="1143000"/>
          </a:xfrm>
        </p:spPr>
        <p:txBody>
          <a:bodyPr>
            <a:normAutofit fontScale="90000"/>
          </a:bodyPr>
          <a:lstStyle/>
          <a:p>
            <a:r>
              <a:rPr lang="en-GB" sz="4400" dirty="0" smtClean="0"/>
              <a:t> </a:t>
            </a:r>
            <a:r>
              <a:rPr lang="en-GB" sz="4000" u="sng" dirty="0" smtClean="0"/>
              <a:t>Activity 4 </a:t>
            </a:r>
            <a:br>
              <a:rPr lang="en-GB" sz="4000" u="sng" dirty="0" smtClean="0"/>
            </a:br>
            <a:r>
              <a:rPr lang="en-GB" sz="4000" u="sng" dirty="0" smtClean="0"/>
              <a:t>(as a class, </a:t>
            </a:r>
            <a:r>
              <a:rPr lang="en-GB" sz="4000" u="sng" dirty="0" smtClean="0">
                <a:solidFill>
                  <a:srgbClr val="FF0000"/>
                </a:solidFill>
              </a:rPr>
              <a:t>5 minutes</a:t>
            </a:r>
            <a:r>
              <a:rPr lang="en-GB" sz="4000" u="sng" dirty="0" smtClean="0"/>
              <a:t>)</a:t>
            </a:r>
            <a:r>
              <a:rPr lang="en-US" sz="4400" u="sng" dirty="0" smtClean="0"/>
              <a:t/>
            </a:r>
            <a:br>
              <a:rPr lang="en-US" sz="4400" u="sng" dirty="0" smtClean="0"/>
            </a:br>
            <a:endParaRPr lang="en-CA" dirty="0"/>
          </a:p>
        </p:txBody>
      </p:sp>
      <p:pic>
        <p:nvPicPr>
          <p:cNvPr id="3074" name="Picture 2"/>
          <p:cNvPicPr>
            <a:picLocks noChangeAspect="1" noChangeArrowheads="1"/>
          </p:cNvPicPr>
          <p:nvPr/>
        </p:nvPicPr>
        <p:blipFill>
          <a:blip r:embed="rId2" cstate="print"/>
          <a:srcRect l="6624" t="14000" r="3525" b="6801"/>
          <a:stretch>
            <a:fillRect/>
          </a:stretch>
        </p:blipFill>
        <p:spPr bwMode="auto">
          <a:xfrm>
            <a:off x="6516216" y="2780928"/>
            <a:ext cx="1645273" cy="1872208"/>
          </a:xfrm>
          <a:prstGeom prst="round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TotalTime>
  <Words>433</Words>
  <Application>Microsoft Office PowerPoint</Application>
  <PresentationFormat>On-screen Show (4:3)</PresentationFormat>
  <Paragraphs>35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MS PGothic</vt:lpstr>
      <vt:lpstr>Arial</vt:lpstr>
      <vt:lpstr>Calibri</vt:lpstr>
      <vt:lpstr>Lucida Sans Unicode</vt:lpstr>
      <vt:lpstr>Times New Roman</vt:lpstr>
      <vt:lpstr>Verdana</vt:lpstr>
      <vt:lpstr>Wingdings 2</vt:lpstr>
      <vt:lpstr>Wingdings 3</vt:lpstr>
      <vt:lpstr>Concourse</vt:lpstr>
      <vt:lpstr>Succinct Writing, Dealing with Jargon</vt:lpstr>
      <vt:lpstr>Activity 1       (work alone, 10 minutes)</vt:lpstr>
      <vt:lpstr>Activity 1: Suggested solution</vt:lpstr>
      <vt:lpstr>Activity 2  (work together, 10 minutes)</vt:lpstr>
      <vt:lpstr>Activity 3  (work alone, and then together, 15 minutes)</vt:lpstr>
      <vt:lpstr> Activity 4  (as a class, 5 minutes)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Anita Restivo</cp:lastModifiedBy>
  <cp:revision>10</cp:revision>
  <dcterms:created xsi:type="dcterms:W3CDTF">2014-07-21T18:19:31Z</dcterms:created>
  <dcterms:modified xsi:type="dcterms:W3CDTF">2015-01-27T04:35:49Z</dcterms:modified>
</cp:coreProperties>
</file>