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7772400" cy="1199704"/>
          </a:xfrm>
        </p:spPr>
        <p:txBody>
          <a:bodyPr lIns="45720" rIns="45720"/>
          <a:lstStyle>
            <a:lvl1pPr marL="0" marR="64008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B205D7-7853-4C33-A1F9-417DD757ACD0}" type="datetimeFigureOut">
              <a:rPr lang="en-CA" smtClean="0"/>
              <a:t>04/06/2015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BC43BB-5D67-4EAF-AC37-AB475098D4D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wrl.ubc.ca" TargetMode="External"/><Relationship Id="rId2" Type="http://schemas.openxmlformats.org/officeDocument/2006/relationships/hyperlink" Target="https://www.youtube.com/channel/UCvynvmsn_NTlS9lc8cH-OFw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936104"/>
          </a:xfrm>
        </p:spPr>
        <p:txBody>
          <a:bodyPr>
            <a:normAutofit/>
          </a:bodyPr>
          <a:lstStyle/>
          <a:p>
            <a:r>
              <a:rPr lang="en-CA" dirty="0" smtClean="0"/>
              <a:t>Grammar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658296"/>
            <a:ext cx="7772400" cy="1199704"/>
          </a:xfrm>
        </p:spPr>
        <p:txBody>
          <a:bodyPr>
            <a:normAutofit fontScale="70000" lnSpcReduction="20000"/>
          </a:bodyPr>
          <a:lstStyle/>
          <a:p>
            <a:pPr marL="365125" marR="0" indent="-255588">
              <a:lnSpc>
                <a:spcPct val="80000"/>
              </a:lnSpc>
              <a:buFont typeface="Wingdings 3" pitchFamily="18" charset="2"/>
              <a:buChar char=""/>
              <a:defRPr/>
            </a:pPr>
            <a:r>
              <a:rPr lang="en-CA" sz="1700" dirty="0" smtClean="0"/>
              <a:t>Visit our </a:t>
            </a:r>
            <a:r>
              <a:rPr lang="en-CA" sz="1700" dirty="0" smtClean="0">
                <a:hlinkClick r:id="rId2"/>
              </a:rPr>
              <a:t>YouTube</a:t>
            </a:r>
            <a:r>
              <a:rPr lang="en-CA" sz="1700" dirty="0" smtClean="0"/>
              <a:t> Channel</a:t>
            </a:r>
          </a:p>
          <a:p>
            <a:pPr marL="365125" marR="0" indent="-255588">
              <a:lnSpc>
                <a:spcPct val="80000"/>
              </a:lnSpc>
              <a:buFont typeface="Wingdings 3" pitchFamily="18" charset="2"/>
              <a:buChar char=""/>
              <a:defRPr/>
            </a:pPr>
            <a:r>
              <a:rPr lang="en-CA" sz="1700" dirty="0" smtClean="0"/>
              <a:t>Student and Instructor Resources Website (</a:t>
            </a:r>
            <a:r>
              <a:rPr lang="en-CA" sz="1700" dirty="0" smtClean="0">
                <a:hlinkClick r:id="rId3"/>
              </a:rPr>
              <a:t>http://scwrl.ubc.ca</a:t>
            </a:r>
            <a:r>
              <a:rPr lang="en-CA" sz="1700" dirty="0" smtClean="0"/>
              <a:t>)</a:t>
            </a:r>
          </a:p>
          <a:p>
            <a:pPr marL="109537" marR="0">
              <a:lnSpc>
                <a:spcPct val="80000"/>
              </a:lnSpc>
              <a:defRPr/>
            </a:pPr>
            <a:endParaRPr lang="en-CA" sz="1700" dirty="0" smtClean="0"/>
          </a:p>
          <a:p>
            <a:r>
              <a:rPr lang="en-GB" dirty="0"/>
              <a:t> </a:t>
            </a:r>
            <a:endParaRPr lang="en-CA" dirty="0"/>
          </a:p>
          <a:p>
            <a:r>
              <a:rPr lang="en-GB" sz="1400" dirty="0" smtClean="0"/>
              <a:t>	Science </a:t>
            </a:r>
            <a:r>
              <a:rPr lang="en-GB" sz="1400" dirty="0"/>
              <a:t>Writing Resources for Learning </a:t>
            </a:r>
            <a:endParaRPr lang="en-CA" sz="1400" dirty="0"/>
          </a:p>
          <a:p>
            <a:r>
              <a:rPr lang="en-GB" sz="1400" dirty="0" smtClean="0"/>
              <a:t>	scwrl.ubc.ca</a:t>
            </a:r>
            <a:endParaRPr lang="en-CA" sz="14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 l="10301" t="6910" r="16306"/>
          <a:stretch>
            <a:fillRect/>
          </a:stretch>
        </p:blipFill>
        <p:spPr bwMode="auto">
          <a:xfrm>
            <a:off x="2483768" y="1700808"/>
            <a:ext cx="4104456" cy="2910081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81328"/>
            <a:ext cx="1115060" cy="3930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sz="2600" dirty="0"/>
              <a:t>Try to find as many grammar-based errors in the paragraph of </a:t>
            </a:r>
            <a:r>
              <a:rPr lang="en-CA" sz="2600" dirty="0" smtClean="0"/>
              <a:t>writing on your worksheets as possible and edit these to provide fixes.</a:t>
            </a:r>
          </a:p>
          <a:p>
            <a:endParaRPr lang="en-CA" sz="2600" dirty="0"/>
          </a:p>
          <a:p>
            <a:r>
              <a:rPr lang="en-CA" sz="2600" i="1" dirty="0" smtClean="0"/>
              <a:t>Hint: </a:t>
            </a:r>
            <a:r>
              <a:rPr lang="en-CA" sz="2600" dirty="0" smtClean="0"/>
              <a:t> </a:t>
            </a:r>
            <a:r>
              <a:rPr lang="en-CA" sz="2600" dirty="0"/>
              <a:t>There are numerous errors that fall under the following three general categories in the original paragraph:</a:t>
            </a:r>
          </a:p>
          <a:p>
            <a:pPr marL="109728" indent="0">
              <a:buNone/>
            </a:pPr>
            <a:r>
              <a:rPr lang="en-CA" sz="2600" dirty="0"/>
              <a:t> 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GB" sz="2600" dirty="0"/>
              <a:t>Sentences featuring confusing shifts in tense</a:t>
            </a:r>
            <a:endParaRPr lang="en-CA" sz="2600" dirty="0"/>
          </a:p>
          <a:p>
            <a:pPr marL="624078" lvl="0" indent="-514350">
              <a:buFont typeface="+mj-lt"/>
              <a:buAutoNum type="arabicPeriod"/>
            </a:pPr>
            <a:r>
              <a:rPr lang="en-GB" sz="2600" dirty="0"/>
              <a:t>Sentences in which the subject and main verb do not agree</a:t>
            </a:r>
            <a:endParaRPr lang="en-CA" sz="2600" dirty="0"/>
          </a:p>
          <a:p>
            <a:pPr marL="624078" lvl="0" indent="-514350">
              <a:buFont typeface="+mj-lt"/>
              <a:buAutoNum type="arabicPeriod"/>
            </a:pPr>
            <a:r>
              <a:rPr lang="en-GB" sz="2600" dirty="0"/>
              <a:t>Sentences not written in parallel form</a:t>
            </a:r>
            <a:endParaRPr lang="en-CA" sz="2600" dirty="0"/>
          </a:p>
          <a:p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u="sng" dirty="0" smtClean="0"/>
              <a:t>Activity 1 </a:t>
            </a:r>
            <a:br>
              <a:rPr lang="en-US" sz="4400" u="sng" dirty="0" smtClean="0"/>
            </a:br>
            <a:r>
              <a:rPr lang="en-US" sz="4400" u="sng" dirty="0" smtClean="0"/>
              <a:t>(work together, </a:t>
            </a:r>
            <a:r>
              <a:rPr lang="en-US" sz="4400" u="sng" dirty="0" smtClean="0">
                <a:solidFill>
                  <a:srgbClr val="FF0000"/>
                </a:solidFill>
              </a:rPr>
              <a:t>10 minutes</a:t>
            </a:r>
            <a:r>
              <a:rPr lang="en-US" sz="4400" u="sng" dirty="0" smtClean="0"/>
              <a:t>)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Activity 1 - Solutions</a:t>
            </a:r>
            <a:endParaRPr lang="en-CA" sz="3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US" dirty="0" smtClean="0"/>
              <a:t>Your instructor will provide a copy of the re-worked paragraph showing example solutions.</a:t>
            </a:r>
          </a:p>
          <a:p>
            <a:endParaRPr lang="en-US" dirty="0"/>
          </a:p>
          <a:p>
            <a:r>
              <a:rPr lang="en-US" dirty="0" smtClean="0"/>
              <a:t>Discuss these solutions as a class: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id you miss any?</a:t>
            </a:r>
          </a:p>
          <a:p>
            <a:r>
              <a:rPr lang="en-US" dirty="0" smtClean="0"/>
              <a:t>Did you come up with alternative solutions?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41976"/>
            <a:ext cx="8784976" cy="5116024"/>
          </a:xfrm>
        </p:spPr>
        <p:txBody>
          <a:bodyPr>
            <a:normAutofit fontScale="92500" lnSpcReduction="10000"/>
          </a:bodyPr>
          <a:lstStyle/>
          <a:p>
            <a:r>
              <a:rPr lang="en-CA" sz="2200" dirty="0"/>
              <a:t>D</a:t>
            </a:r>
            <a:r>
              <a:rPr lang="en-CA" sz="2200" dirty="0" smtClean="0"/>
              <a:t>ecide </a:t>
            </a:r>
            <a:r>
              <a:rPr lang="en-CA" sz="2200" dirty="0"/>
              <a:t>whether the definite or indefinite articles – or neither – should be used to fill in the blanks below:</a:t>
            </a:r>
          </a:p>
          <a:p>
            <a:pPr marL="109728" indent="0">
              <a:buNone/>
            </a:pPr>
            <a:r>
              <a:rPr lang="en-CA" sz="2200" dirty="0"/>
              <a:t> </a:t>
            </a:r>
          </a:p>
          <a:p>
            <a:r>
              <a:rPr lang="en-CA" sz="2200" i="1" dirty="0"/>
              <a:t>___ peck-the-bug computer game designed for birds has helped to suggest why bugs may have evolved _____ amazing, colourful iridescence. ____ game, called DOTPECK, required ____ birds to track the movement of ____ bugs across a computer screen and peck at them in the belief that they were real items of prey. Each bird spent a quarter of ____ hour at the game, and performed significantly better when pecking at dull, non-shimmering bugs, as opposed to ____ iridescent, shimmering ones. The research was led by ____ UL-funded team in England, which is now keen to see whether birds perform similarly with live prey. The team acknowledged ____ heuristic quality of ____ DOTPECK game. Despite this, ____ exciting element of many to emerge from the results is that ____ bugs might have evolved iridescence because it helps them avoid predation.</a:t>
            </a:r>
            <a:endParaRPr lang="en-CA" sz="22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u="sng" dirty="0" smtClean="0"/>
              <a:t>Activity 2 [Part I]</a:t>
            </a:r>
            <a:br>
              <a:rPr lang="en-US" sz="4400" u="sng" dirty="0" smtClean="0"/>
            </a:br>
            <a:r>
              <a:rPr lang="en-US" sz="4400" u="sng" dirty="0" smtClean="0"/>
              <a:t>(</a:t>
            </a:r>
            <a:r>
              <a:rPr lang="en-US" sz="3100" u="sng" dirty="0" smtClean="0"/>
              <a:t>work together, </a:t>
            </a:r>
            <a:r>
              <a:rPr lang="en-US" sz="3100" u="sng" dirty="0" smtClean="0">
                <a:solidFill>
                  <a:srgbClr val="FF0000"/>
                </a:solidFill>
              </a:rPr>
              <a:t>10 minutes total</a:t>
            </a:r>
            <a:r>
              <a:rPr lang="en-US" sz="4400" u="sng" dirty="0" smtClean="0"/>
              <a:t>)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4338" y="1412776"/>
            <a:ext cx="8784976" cy="511602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Correct </a:t>
            </a:r>
            <a:r>
              <a:rPr lang="en-CA" sz="2400" dirty="0"/>
              <a:t>the errors in the following </a:t>
            </a:r>
            <a:r>
              <a:rPr lang="en-CA" sz="2400" dirty="0" smtClean="0"/>
              <a:t>sentences, noting that there may be more than one per sentence: </a:t>
            </a:r>
          </a:p>
          <a:p>
            <a:endParaRPr lang="en-CA" sz="2400" dirty="0"/>
          </a:p>
          <a:p>
            <a:r>
              <a:rPr lang="en-CA" sz="2000" dirty="0"/>
              <a:t>1) Please could you pass me a lab manual that is in my bag?</a:t>
            </a:r>
          </a:p>
          <a:p>
            <a:r>
              <a:rPr lang="en-CA" sz="2000" dirty="0"/>
              <a:t>2) I was reading it last night, before I heard a ominous sound in the hallway.</a:t>
            </a:r>
          </a:p>
          <a:p>
            <a:r>
              <a:rPr lang="en-CA" sz="2000" dirty="0"/>
              <a:t>3) I have a horrible feeling my apartment is haunted by the ghost from a previous age.</a:t>
            </a:r>
          </a:p>
          <a:p>
            <a:r>
              <a:rPr lang="en-CA" sz="2000" dirty="0"/>
              <a:t>4) I know that sounds crazy but I’m a honest believer in the supernatural.</a:t>
            </a:r>
          </a:p>
          <a:p>
            <a:r>
              <a:rPr lang="en-CA" sz="2000" dirty="0"/>
              <a:t>5) Never mind, let’s get on with a quiz we have to complete before the class ends.</a:t>
            </a:r>
          </a:p>
          <a:p>
            <a:r>
              <a:rPr lang="en-CA" sz="2000" dirty="0"/>
              <a:t>6) At least red lipstick on my mirror doesn’t spell out ‘</a:t>
            </a:r>
            <a:r>
              <a:rPr lang="en-CA" sz="2000" dirty="0" err="1"/>
              <a:t>RedRum</a:t>
            </a:r>
            <a:r>
              <a:rPr lang="en-CA" sz="2000" dirty="0"/>
              <a:t>’, but ‘Remember, Chemistry 201 Exam, May 20!’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23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Activity 2 [Part I!]</a:t>
            </a:r>
            <a:br>
              <a:rPr lang="en-US" sz="4400" u="sng" dirty="0" smtClean="0"/>
            </a:br>
            <a:r>
              <a:rPr lang="en-US" sz="4400" u="sng" dirty="0" smtClean="0"/>
              <a:t>(</a:t>
            </a:r>
            <a:r>
              <a:rPr lang="en-US" sz="3100" u="sng" dirty="0" smtClean="0"/>
              <a:t>work together, </a:t>
            </a:r>
            <a:r>
              <a:rPr lang="en-US" sz="3100" u="sng" dirty="0" smtClean="0">
                <a:solidFill>
                  <a:srgbClr val="FF0000"/>
                </a:solidFill>
              </a:rPr>
              <a:t>10 minutes total</a:t>
            </a:r>
            <a:r>
              <a:rPr lang="en-US" sz="4400" u="sng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862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Activity </a:t>
            </a:r>
            <a:r>
              <a:rPr lang="en-US" sz="4400" u="sng" dirty="0"/>
              <a:t>2</a:t>
            </a:r>
            <a:r>
              <a:rPr lang="en-US" sz="4400" u="sng" dirty="0" smtClean="0"/>
              <a:t> - Solutions</a:t>
            </a:r>
            <a:endParaRPr lang="en-CA" sz="3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US" dirty="0" smtClean="0"/>
              <a:t>Your instructor will provide a copy of the solutions</a:t>
            </a:r>
            <a:r>
              <a:rPr lang="en-US" dirty="0"/>
              <a:t> </a:t>
            </a:r>
            <a:r>
              <a:rPr lang="en-US" dirty="0" smtClean="0"/>
              <a:t>to Activity 2.</a:t>
            </a:r>
          </a:p>
          <a:p>
            <a:endParaRPr lang="en-US" dirty="0"/>
          </a:p>
          <a:p>
            <a:r>
              <a:rPr lang="en-US" dirty="0" smtClean="0"/>
              <a:t>Discuss these solutions as a class: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id you miss any?</a:t>
            </a:r>
          </a:p>
          <a:p>
            <a:r>
              <a:rPr lang="en-US" dirty="0" smtClean="0"/>
              <a:t>Did you come up with alternative solutions?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58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ake </a:t>
            </a:r>
            <a:r>
              <a:rPr lang="en-US" sz="2400" dirty="0"/>
              <a:t>out </a:t>
            </a:r>
            <a:r>
              <a:rPr lang="en-US" sz="2400" dirty="0" smtClean="0"/>
              <a:t>an </a:t>
            </a:r>
            <a:r>
              <a:rPr lang="en-US" sz="2400" dirty="0"/>
              <a:t>old essay or piece of </a:t>
            </a:r>
            <a:r>
              <a:rPr lang="en-US" sz="2400" dirty="0" smtClean="0"/>
              <a:t>writing</a:t>
            </a:r>
          </a:p>
          <a:p>
            <a:pPr marL="109728" indent="0">
              <a:buNone/>
            </a:pPr>
            <a:r>
              <a:rPr lang="en-US" sz="2400" dirty="0" smtClean="0"/>
              <a:t> </a:t>
            </a:r>
            <a:endParaRPr lang="en-CA" sz="2600" dirty="0"/>
          </a:p>
          <a:p>
            <a:r>
              <a:rPr lang="en-US" sz="2400" dirty="0"/>
              <a:t>L</a:t>
            </a:r>
            <a:r>
              <a:rPr lang="en-US" sz="2400" dirty="0" smtClean="0"/>
              <a:t>ook </a:t>
            </a:r>
            <a:r>
              <a:rPr lang="en-US" sz="2400" dirty="0"/>
              <a:t>for any of the </a:t>
            </a:r>
            <a:r>
              <a:rPr lang="en-US" sz="2400" dirty="0" smtClean="0"/>
              <a:t>following grammar</a:t>
            </a:r>
            <a:r>
              <a:rPr lang="en-US" sz="2400" dirty="0"/>
              <a:t>-based </a:t>
            </a:r>
            <a:r>
              <a:rPr lang="en-US" sz="2400" dirty="0" smtClean="0"/>
              <a:t>errors: 1) inconsistent </a:t>
            </a:r>
            <a:r>
              <a:rPr lang="en-US" sz="2400" dirty="0"/>
              <a:t>and confusing shifts in verb tense, </a:t>
            </a:r>
            <a:r>
              <a:rPr lang="en-US" sz="2400" dirty="0" smtClean="0"/>
              <a:t>2) subject</a:t>
            </a:r>
            <a:r>
              <a:rPr lang="en-US" sz="2400" dirty="0"/>
              <a:t>/verb non-agreement, </a:t>
            </a:r>
            <a:r>
              <a:rPr lang="en-US" sz="2400" dirty="0" smtClean="0"/>
              <a:t>3) non</a:t>
            </a:r>
            <a:r>
              <a:rPr lang="en-US" sz="2400" dirty="0"/>
              <a:t>-parallel form of elements in sentences, and </a:t>
            </a:r>
            <a:r>
              <a:rPr lang="en-US" sz="2400" dirty="0" smtClean="0"/>
              <a:t> 4) unsuitable </a:t>
            </a:r>
            <a:r>
              <a:rPr lang="en-US" sz="2400" dirty="0"/>
              <a:t>use </a:t>
            </a:r>
            <a:r>
              <a:rPr lang="en-US" sz="2400" dirty="0" smtClean="0"/>
              <a:t>of articles</a:t>
            </a:r>
          </a:p>
          <a:p>
            <a:endParaRPr lang="en-US" sz="2400" b="1" dirty="0"/>
          </a:p>
          <a:p>
            <a:r>
              <a:rPr lang="en-US" sz="2400" dirty="0"/>
              <a:t>M</a:t>
            </a:r>
            <a:r>
              <a:rPr lang="en-US" sz="2400" dirty="0" smtClean="0"/>
              <a:t>ake </a:t>
            </a:r>
            <a:r>
              <a:rPr lang="en-US" sz="2400" dirty="0"/>
              <a:t>edits to your work to improve it. If you finish early, work with a partner to look over each other’s work and see whether you can spot any errors </a:t>
            </a:r>
            <a:r>
              <a:rPr lang="en-US" sz="2400" dirty="0" smtClean="0"/>
              <a:t>that you </a:t>
            </a:r>
            <a:r>
              <a:rPr lang="en-US" sz="2400" dirty="0"/>
              <a:t>may have </a:t>
            </a:r>
            <a:r>
              <a:rPr lang="en-US" sz="2400" dirty="0" smtClean="0"/>
              <a:t>missed</a:t>
            </a:r>
            <a:endParaRPr lang="en-CA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u="sng" dirty="0" smtClean="0"/>
              <a:t>Activity 3 </a:t>
            </a:r>
            <a:br>
              <a:rPr lang="en-US" sz="2900" u="sng" dirty="0" smtClean="0"/>
            </a:br>
            <a:r>
              <a:rPr lang="en-US" sz="2900" u="sng" dirty="0" smtClean="0"/>
              <a:t>(work alone and then together, </a:t>
            </a:r>
            <a:r>
              <a:rPr lang="en-US" sz="2900" u="sng" dirty="0">
                <a:solidFill>
                  <a:srgbClr val="FF0000"/>
                </a:solidFill>
              </a:rPr>
              <a:t>2</a:t>
            </a:r>
            <a:r>
              <a:rPr lang="en-US" sz="2900" u="sng" dirty="0" smtClean="0">
                <a:solidFill>
                  <a:srgbClr val="FF0000"/>
                </a:solidFill>
              </a:rPr>
              <a:t>0 minutes</a:t>
            </a:r>
            <a:r>
              <a:rPr lang="en-US" sz="4400" u="sng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0899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392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Grammar</vt:lpstr>
      <vt:lpstr>Activity 1  (work together, 10 minutes)</vt:lpstr>
      <vt:lpstr>Activity 1 - Solutions</vt:lpstr>
      <vt:lpstr>Activity 2 [Part I] (work together, 10 minutes total)</vt:lpstr>
      <vt:lpstr>Activity 2 [Part I!] (work together, 10 minutes total)</vt:lpstr>
      <vt:lpstr>Activity 2 - Solutions</vt:lpstr>
      <vt:lpstr>Activity 3  (work alone and then together, 20 minutes)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Quotations and Paraphrasing Journalistic Writing</dc:title>
  <dc:creator>Anita</dc:creator>
  <cp:lastModifiedBy>Admin</cp:lastModifiedBy>
  <cp:revision>19</cp:revision>
  <dcterms:created xsi:type="dcterms:W3CDTF">2014-07-22T21:05:46Z</dcterms:created>
  <dcterms:modified xsi:type="dcterms:W3CDTF">2015-06-04T17:57:25Z</dcterms:modified>
</cp:coreProperties>
</file>